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4" r:id="rId8"/>
    <p:sldId id="265" r:id="rId9"/>
    <p:sldId id="266" r:id="rId10"/>
    <p:sldId id="267" r:id="rId11"/>
    <p:sldId id="280" r:id="rId12"/>
    <p:sldId id="269" r:id="rId13"/>
    <p:sldId id="270" r:id="rId14"/>
    <p:sldId id="277" r:id="rId15"/>
    <p:sldId id="278" r:id="rId16"/>
    <p:sldId id="271" r:id="rId17"/>
    <p:sldId id="273" r:id="rId18"/>
    <p:sldId id="274" r:id="rId19"/>
    <p:sldId id="275" r:id="rId20"/>
    <p:sldId id="276" r:id="rId21"/>
    <p:sldId id="279" r:id="rId22"/>
    <p:sldId id="281" r:id="rId23"/>
    <p:sldId id="282" r:id="rId24"/>
    <p:sldId id="283" r:id="rId25"/>
    <p:sldId id="284" r:id="rId26"/>
    <p:sldId id="285" r:id="rId27"/>
    <p:sldId id="288" r:id="rId28"/>
    <p:sldId id="287" r:id="rId29"/>
    <p:sldId id="289" r:id="rId30"/>
    <p:sldId id="290" r:id="rId31"/>
    <p:sldId id="291" r:id="rId32"/>
    <p:sldId id="292" r:id="rId33"/>
    <p:sldId id="293" r:id="rId34"/>
    <p:sldId id="295" r:id="rId35"/>
    <p:sldId id="294"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5" r:id="rId55"/>
    <p:sldId id="316" r:id="rId56"/>
    <p:sldId id="317" r:id="rId57"/>
    <p:sldId id="318" r:id="rId58"/>
    <p:sldId id="319" r:id="rId59"/>
    <p:sldId id="320" r:id="rId60"/>
    <p:sldId id="321" r:id="rId61"/>
    <p:sldId id="323" r:id="rId62"/>
    <p:sldId id="324" r:id="rId63"/>
    <p:sldId id="325" r:id="rId64"/>
    <p:sldId id="326" r:id="rId65"/>
    <p:sldId id="327" r:id="rId66"/>
    <p:sldId id="328" r:id="rId67"/>
    <p:sldId id="329" r:id="rId68"/>
    <p:sldId id="322" r:id="rId6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2" d="100"/>
          <a:sy n="122" d="100"/>
        </p:scale>
        <p:origin x="-13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310619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221315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295611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3164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76002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250678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1366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40983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85509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170782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200211F-998D-40EC-83F4-2E7E34144C7A}" type="datetimeFigureOut">
              <a:rPr lang="ko-KR" altLang="en-US" smtClean="0"/>
              <a:pPr/>
              <a:t>2017-04-14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8680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0211F-998D-40EC-83F4-2E7E34144C7A}" type="datetimeFigureOut">
              <a:rPr lang="ko-KR" altLang="en-US" smtClean="0"/>
              <a:pPr/>
              <a:t>2017-04-14</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59AEF-67FD-4324-8D8C-6CDAE8A71A5C}" type="slidenum">
              <a:rPr lang="ko-KR" altLang="en-US" smtClean="0"/>
              <a:pPr/>
              <a:t>‹#›</a:t>
            </a:fld>
            <a:endParaRPr lang="ko-KR" altLang="en-US"/>
          </a:p>
        </p:txBody>
      </p:sp>
    </p:spTree>
    <p:extLst>
      <p:ext uri="{BB962C8B-B14F-4D97-AF65-F5344CB8AC3E}">
        <p14:creationId xmlns:p14="http://schemas.microsoft.com/office/powerpoint/2010/main" val="229313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b="1" dirty="0" smtClean="0"/>
              <a:t>Graham </a:t>
            </a:r>
            <a:r>
              <a:rPr lang="en-US" altLang="ko-KR" b="1" dirty="0"/>
              <a:t>Harvey, </a:t>
            </a:r>
            <a:r>
              <a:rPr lang="en-US" altLang="ko-KR" b="1" i="1" dirty="0"/>
              <a:t>Food, Sex, and Strangers: Understanding Religion as Everyday Life</a:t>
            </a:r>
            <a:r>
              <a:rPr lang="en-US" altLang="ko-KR" b="1" dirty="0"/>
              <a:t>, Acumen, 2013.</a:t>
            </a:r>
            <a:r>
              <a:rPr lang="en-US" altLang="ko-KR" dirty="0"/>
              <a:t/>
            </a:r>
            <a:br>
              <a:rPr lang="en-US" altLang="ko-KR" dirty="0"/>
            </a:br>
            <a:endParaRPr lang="ko-KR" altLang="en-US" dirty="0"/>
          </a:p>
        </p:txBody>
      </p:sp>
      <p:sp>
        <p:nvSpPr>
          <p:cNvPr id="3" name="부제목 2"/>
          <p:cNvSpPr>
            <a:spLocks noGrp="1"/>
          </p:cNvSpPr>
          <p:nvPr>
            <p:ph type="subTitle" idx="1"/>
          </p:nvPr>
        </p:nvSpPr>
        <p:spPr/>
        <p:txBody>
          <a:bodyPr/>
          <a:lstStyle/>
          <a:p>
            <a:r>
              <a:rPr lang="ko-KR" altLang="en-US" b="1" dirty="0" smtClean="0"/>
              <a:t>책 한 권 프로젝트</a:t>
            </a:r>
            <a:r>
              <a:rPr lang="en-US" altLang="ko-KR" b="1" dirty="0" smtClean="0"/>
              <a:t>-2</a:t>
            </a:r>
          </a:p>
          <a:p>
            <a:r>
              <a:rPr lang="en-US" altLang="ko-KR" b="1" dirty="0" smtClean="0"/>
              <a:t>(13 April, 2017)</a:t>
            </a:r>
            <a:r>
              <a:rPr lang="en-US" altLang="ko-KR" dirty="0" smtClean="0"/>
              <a:t/>
            </a:r>
            <a:br>
              <a:rPr lang="en-US" altLang="ko-KR" dirty="0" smtClean="0"/>
            </a:br>
            <a:endParaRPr lang="ko-KR" altLang="en-US" dirty="0"/>
          </a:p>
        </p:txBody>
      </p:sp>
    </p:spTree>
    <p:extLst>
      <p:ext uri="{BB962C8B-B14F-4D97-AF65-F5344CB8AC3E}">
        <p14:creationId xmlns:p14="http://schemas.microsoft.com/office/powerpoint/2010/main" val="5922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normAutofit fontScale="77500" lnSpcReduction="20000"/>
          </a:bodyPr>
          <a:lstStyle/>
          <a:p>
            <a:r>
              <a:rPr lang="en-US" altLang="ko-KR" b="1" dirty="0"/>
              <a:t>Animism rather than Shamanism: new approaches to what shamans do (for other animists) (</a:t>
            </a:r>
            <a:r>
              <a:rPr lang="en-US" altLang="ko-KR" b="1" dirty="0" smtClean="0"/>
              <a:t>2010)</a:t>
            </a:r>
          </a:p>
          <a:p>
            <a:r>
              <a:rPr lang="en-US" altLang="ko-KR" b="1" dirty="0"/>
              <a:t>Animist paganism (2009) </a:t>
            </a:r>
            <a:endParaRPr lang="en-US" altLang="ko-KR" dirty="0"/>
          </a:p>
          <a:p>
            <a:r>
              <a:rPr lang="en-US" altLang="ko-KR" b="1" dirty="0"/>
              <a:t>Satanism: performing </a:t>
            </a:r>
            <a:r>
              <a:rPr lang="en-US" altLang="ko-KR" b="1" dirty="0" err="1"/>
              <a:t>alterity</a:t>
            </a:r>
            <a:r>
              <a:rPr lang="en-US" altLang="ko-KR" b="1" dirty="0"/>
              <a:t> and </a:t>
            </a:r>
            <a:r>
              <a:rPr lang="en-US" altLang="ko-KR" b="1" dirty="0" err="1"/>
              <a:t>othering</a:t>
            </a:r>
            <a:r>
              <a:rPr lang="en-US" altLang="ko-KR" b="1" dirty="0"/>
              <a:t> (2009) </a:t>
            </a:r>
            <a:endParaRPr lang="en-US" altLang="ko-KR" dirty="0"/>
          </a:p>
          <a:p>
            <a:r>
              <a:rPr lang="en-US" altLang="ko-KR" b="1" dirty="0"/>
              <a:t>Paganism (2009)</a:t>
            </a:r>
            <a:endParaRPr lang="en-US" altLang="ko-KR" dirty="0"/>
          </a:p>
          <a:p>
            <a:r>
              <a:rPr lang="en-US" altLang="ko-KR" b="1" dirty="0"/>
              <a:t>Animism (2008) </a:t>
            </a:r>
            <a:endParaRPr lang="en-US" altLang="ko-KR" dirty="0"/>
          </a:p>
          <a:p>
            <a:r>
              <a:rPr lang="en-US" altLang="ko-KR" b="1" dirty="0"/>
              <a:t>Inventing Paganisms: making nature (2007)</a:t>
            </a:r>
            <a:endParaRPr lang="en-US" altLang="ko-KR" dirty="0"/>
          </a:p>
          <a:p>
            <a:r>
              <a:rPr lang="en-US" altLang="ko-KR" b="1" dirty="0"/>
              <a:t>Performing and constructing research as </a:t>
            </a:r>
            <a:r>
              <a:rPr lang="en-US" altLang="ko-KR" b="1" dirty="0" err="1"/>
              <a:t>guesthood</a:t>
            </a:r>
            <a:r>
              <a:rPr lang="en-US" altLang="ko-KR" b="1" dirty="0"/>
              <a:t> in the study of religions (2005)</a:t>
            </a:r>
            <a:endParaRPr lang="en-US" altLang="ko-KR" dirty="0"/>
          </a:p>
          <a:p>
            <a:r>
              <a:rPr lang="en-US" altLang="ko-KR" b="1" dirty="0"/>
              <a:t>Art works in </a:t>
            </a:r>
            <a:r>
              <a:rPr lang="en-US" altLang="ko-KR" b="1" dirty="0" err="1"/>
              <a:t>Aotearoa</a:t>
            </a:r>
            <a:r>
              <a:rPr lang="en-US" altLang="ko-KR" b="1" dirty="0"/>
              <a:t> (2000</a:t>
            </a:r>
            <a:r>
              <a:rPr lang="en-US" altLang="ko-KR" b="1" dirty="0" smtClean="0"/>
              <a:t>)</a:t>
            </a:r>
          </a:p>
          <a:p>
            <a:r>
              <a:rPr lang="en-US" altLang="ko-KR" b="1" dirty="0" smtClean="0"/>
              <a:t>Death </a:t>
            </a:r>
            <a:r>
              <a:rPr lang="en-US" altLang="ko-KR" b="1" dirty="0"/>
              <a:t>and remembrance in modern Paganism (1994)</a:t>
            </a:r>
            <a:endParaRPr lang="en-US" altLang="ko-KR" dirty="0"/>
          </a:p>
          <a:p>
            <a:endParaRPr lang="en-US" altLang="ko-KR" dirty="0"/>
          </a:p>
          <a:p>
            <a:endParaRPr lang="ko-KR" altLang="en-US" dirty="0"/>
          </a:p>
        </p:txBody>
      </p:sp>
    </p:spTree>
    <p:extLst>
      <p:ext uri="{BB962C8B-B14F-4D97-AF65-F5344CB8AC3E}">
        <p14:creationId xmlns:p14="http://schemas.microsoft.com/office/powerpoint/2010/main" val="33966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이 책이 갖는 중요성</a:t>
            </a:r>
          </a:p>
        </p:txBody>
      </p:sp>
      <p:sp>
        <p:nvSpPr>
          <p:cNvPr id="4" name="내용 개체 틀 3"/>
          <p:cNvSpPr>
            <a:spLocks noGrp="1"/>
          </p:cNvSpPr>
          <p:nvPr>
            <p:ph sz="half" idx="2"/>
          </p:nvPr>
        </p:nvSpPr>
        <p:spPr/>
        <p:txBody>
          <a:bodyPr>
            <a:normAutofit fontScale="92500" lnSpcReduction="20000"/>
          </a:bodyPr>
          <a:lstStyle/>
          <a:p>
            <a:r>
              <a:rPr lang="en-US" altLang="ko-KR" dirty="0"/>
              <a:t>“Food, Sex and Strangers is kind of a culmination of my research and obsessions to date.”</a:t>
            </a:r>
          </a:p>
          <a:p>
            <a:r>
              <a:rPr lang="en-US" altLang="ko-KR" dirty="0"/>
              <a:t>(From "An Interview with Dr. Graham Harvey,"</a:t>
            </a:r>
            <a:r>
              <a:rPr lang="en-US" altLang="ko-KR" b="1" dirty="0"/>
              <a:t> </a:t>
            </a:r>
            <a:r>
              <a:rPr lang="en-US" altLang="ko-KR" dirty="0"/>
              <a:t>February 2014, Albion Calling</a:t>
            </a:r>
          </a:p>
          <a:p>
            <a:r>
              <a:rPr lang="en-US" altLang="ko-KR" u="sng" dirty="0"/>
              <a:t>http://ethandoylewhite.blogspot.kr/2014/02/an-interview-with-dr-graham-harvey.html</a:t>
            </a:r>
            <a:r>
              <a:rPr lang="en-US" altLang="ko-KR" dirty="0"/>
              <a:t>)</a:t>
            </a:r>
          </a:p>
          <a:p>
            <a:endParaRPr lang="ko-KR" altLang="en-US" dirty="0"/>
          </a:p>
        </p:txBody>
      </p:sp>
      <p:pic>
        <p:nvPicPr>
          <p:cNvPr id="7" name="내용 개체 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66334" y="1600200"/>
            <a:ext cx="3020332" cy="4525963"/>
          </a:xfrm>
        </p:spPr>
      </p:pic>
    </p:spTree>
    <p:extLst>
      <p:ext uri="{BB962C8B-B14F-4D97-AF65-F5344CB8AC3E}">
        <p14:creationId xmlns:p14="http://schemas.microsoft.com/office/powerpoint/2010/main" val="378379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헌사(獻詞)</a:t>
            </a:r>
            <a:endParaRPr lang="ko-KR" altLang="en-US" dirty="0"/>
          </a:p>
        </p:txBody>
      </p:sp>
      <p:sp>
        <p:nvSpPr>
          <p:cNvPr id="3" name="내용 개체 틀 2"/>
          <p:cNvSpPr>
            <a:spLocks noGrp="1"/>
          </p:cNvSpPr>
          <p:nvPr>
            <p:ph idx="1"/>
          </p:nvPr>
        </p:nvSpPr>
        <p:spPr/>
        <p:txBody>
          <a:bodyPr>
            <a:normAutofit/>
          </a:bodyPr>
          <a:lstStyle/>
          <a:p>
            <a:r>
              <a:rPr lang="en-US" altLang="ko-KR" sz="3600" b="1" dirty="0" smtClean="0"/>
              <a:t>For Molly: with whom I have seen, tasted, heard, touched and smelled religion in many places, and with whom I have enjoyed the paradoxes and pleasures of trying to understand and live religion in the real world. “Always”. </a:t>
            </a:r>
            <a:endParaRPr lang="ko-KR" altLang="en-US" sz="3600" b="1" dirty="0"/>
          </a:p>
        </p:txBody>
      </p:sp>
    </p:spTree>
    <p:extLst>
      <p:ext uri="{BB962C8B-B14F-4D97-AF65-F5344CB8AC3E}">
        <p14:creationId xmlns:p14="http://schemas.microsoft.com/office/powerpoint/2010/main" val="363615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책의</a:t>
            </a:r>
            <a:r>
              <a:rPr lang="en-US" altLang="ko-KR" dirty="0" smtClean="0"/>
              <a:t> </a:t>
            </a:r>
            <a:r>
              <a:rPr lang="ko-KR" altLang="en-US" dirty="0" smtClean="0"/>
              <a:t>구성</a:t>
            </a:r>
            <a:endParaRPr lang="ko-KR" altLang="en-US" dirty="0"/>
          </a:p>
        </p:txBody>
      </p:sp>
      <p:sp>
        <p:nvSpPr>
          <p:cNvPr id="3" name="내용 개체 틀 2"/>
          <p:cNvSpPr>
            <a:spLocks noGrp="1"/>
          </p:cNvSpPr>
          <p:nvPr>
            <p:ph idx="1"/>
          </p:nvPr>
        </p:nvSpPr>
        <p:spPr/>
        <p:txBody>
          <a:bodyPr>
            <a:normAutofit fontScale="92500" lnSpcReduction="20000"/>
          </a:bodyPr>
          <a:lstStyle/>
          <a:p>
            <a:r>
              <a:rPr lang="ko-KR" altLang="en-US" dirty="0" smtClean="0"/>
              <a:t>서문</a:t>
            </a:r>
            <a:r>
              <a:rPr lang="en-US" altLang="ko-KR" dirty="0" smtClean="0"/>
              <a:t>(Preface)</a:t>
            </a:r>
            <a:r>
              <a:rPr lang="ko-KR" altLang="en-US" dirty="0" smtClean="0"/>
              <a:t>을 포함</a:t>
            </a:r>
            <a:r>
              <a:rPr lang="en-US" altLang="ko-KR" dirty="0" smtClean="0"/>
              <a:t>, </a:t>
            </a:r>
            <a:r>
              <a:rPr lang="ko-KR" altLang="en-US" dirty="0" smtClean="0"/>
              <a:t>모두 </a:t>
            </a:r>
            <a:r>
              <a:rPr lang="en-US" altLang="ko-KR" dirty="0" smtClean="0"/>
              <a:t>12</a:t>
            </a:r>
            <a:r>
              <a:rPr lang="ko-KR" altLang="en-US" dirty="0" smtClean="0"/>
              <a:t>장</a:t>
            </a:r>
            <a:r>
              <a:rPr lang="en-US" altLang="ko-KR" dirty="0" smtClean="0"/>
              <a:t>.</a:t>
            </a:r>
          </a:p>
          <a:p>
            <a:r>
              <a:rPr lang="en-US" altLang="ko-KR" dirty="0" smtClean="0"/>
              <a:t>1</a:t>
            </a:r>
            <a:r>
              <a:rPr lang="ko-KR" altLang="en-US" dirty="0" smtClean="0"/>
              <a:t>장</a:t>
            </a:r>
            <a:r>
              <a:rPr lang="en-US" altLang="ko-KR" dirty="0" smtClean="0"/>
              <a:t>: Of god and goats-</a:t>
            </a:r>
            <a:r>
              <a:rPr lang="en-US" altLang="ko-KR" dirty="0" smtClean="0">
                <a:sym typeface="Wingdings" pitchFamily="2" charset="2"/>
              </a:rPr>
              <a:t> </a:t>
            </a:r>
            <a:r>
              <a:rPr lang="ko-KR" altLang="en-US" dirty="0" smtClean="0">
                <a:sym typeface="Wingdings" pitchFamily="2" charset="2"/>
              </a:rPr>
              <a:t>서론</a:t>
            </a:r>
            <a:endParaRPr lang="en-US" altLang="ko-KR" dirty="0" smtClean="0">
              <a:sym typeface="Wingdings" pitchFamily="2" charset="2"/>
            </a:endParaRPr>
          </a:p>
          <a:p>
            <a:r>
              <a:rPr lang="en-US" altLang="ko-KR" dirty="0" smtClean="0">
                <a:sym typeface="Wingdings" pitchFamily="2" charset="2"/>
              </a:rPr>
              <a:t>12</a:t>
            </a:r>
            <a:r>
              <a:rPr lang="ko-KR" altLang="en-US" dirty="0" smtClean="0">
                <a:sym typeface="Wingdings" pitchFamily="2" charset="2"/>
              </a:rPr>
              <a:t>장</a:t>
            </a:r>
            <a:r>
              <a:rPr lang="en-US" altLang="ko-KR" dirty="0" smtClean="0">
                <a:sym typeface="Wingdings" pitchFamily="2" charset="2"/>
              </a:rPr>
              <a:t>: Religion is etiquette in the real world-- </a:t>
            </a:r>
            <a:r>
              <a:rPr lang="ko-KR" altLang="en-US" dirty="0" smtClean="0">
                <a:sym typeface="Wingdings" pitchFamily="2" charset="2"/>
              </a:rPr>
              <a:t>결론</a:t>
            </a:r>
            <a:endParaRPr lang="en-US" altLang="ko-KR" dirty="0" smtClean="0">
              <a:sym typeface="Wingdings" pitchFamily="2" charset="2"/>
            </a:endParaRPr>
          </a:p>
          <a:p>
            <a:r>
              <a:rPr lang="en-US" altLang="ko-KR" dirty="0" smtClean="0">
                <a:sym typeface="Wingdings" pitchFamily="2" charset="2"/>
              </a:rPr>
              <a:t>3</a:t>
            </a:r>
            <a:r>
              <a:rPr lang="ko-KR" altLang="en-US" dirty="0" smtClean="0">
                <a:sym typeface="Wingdings" pitchFamily="2" charset="2"/>
              </a:rPr>
              <a:t>장</a:t>
            </a:r>
            <a:r>
              <a:rPr lang="en-US" altLang="ko-KR" dirty="0" smtClean="0">
                <a:sym typeface="Wingdings" pitchFamily="2" charset="2"/>
              </a:rPr>
              <a:t>: Christianity is not a religion &lt;---&gt;</a:t>
            </a:r>
          </a:p>
          <a:p>
            <a:r>
              <a:rPr lang="en-US" altLang="ko-KR" dirty="0" smtClean="0">
                <a:sym typeface="Wingdings" pitchFamily="2" charset="2"/>
              </a:rPr>
              <a:t>11</a:t>
            </a:r>
            <a:r>
              <a:rPr lang="ko-KR" altLang="en-US" dirty="0" smtClean="0">
                <a:sym typeface="Wingdings" pitchFamily="2" charset="2"/>
              </a:rPr>
              <a:t>장</a:t>
            </a:r>
            <a:r>
              <a:rPr lang="en-US" altLang="ko-KR" dirty="0" smtClean="0">
                <a:sym typeface="Wingdings" pitchFamily="2" charset="2"/>
              </a:rPr>
              <a:t>: Christians do  religion like other people. </a:t>
            </a:r>
            <a:r>
              <a:rPr lang="ko-KR" altLang="en-US" dirty="0" smtClean="0">
                <a:sym typeface="Wingdings" pitchFamily="2" charset="2"/>
              </a:rPr>
              <a:t>서로 대응하며 보완하는 관계</a:t>
            </a:r>
            <a:endParaRPr lang="en-US" altLang="ko-KR" dirty="0" smtClean="0"/>
          </a:p>
          <a:p>
            <a:r>
              <a:rPr lang="en-US" altLang="ko-KR" dirty="0"/>
              <a:t>1</a:t>
            </a:r>
            <a:r>
              <a:rPr lang="ko-KR" altLang="en-US" dirty="0"/>
              <a:t>장 개관</a:t>
            </a:r>
            <a:r>
              <a:rPr lang="en-US" altLang="ko-KR" dirty="0"/>
              <a:t>, 2</a:t>
            </a:r>
            <a:r>
              <a:rPr lang="ko-KR" altLang="en-US" dirty="0"/>
              <a:t>장</a:t>
            </a:r>
            <a:r>
              <a:rPr lang="en-US" altLang="ko-KR" dirty="0"/>
              <a:t>-5</a:t>
            </a:r>
            <a:r>
              <a:rPr lang="ko-KR" altLang="en-US" dirty="0"/>
              <a:t>장 기본적 관점 제시</a:t>
            </a:r>
            <a:r>
              <a:rPr lang="en-US" altLang="ko-KR" dirty="0"/>
              <a:t>, 6-11</a:t>
            </a:r>
            <a:r>
              <a:rPr lang="ko-KR" altLang="en-US" dirty="0"/>
              <a:t>장 사례를 통해 종교를 다르게 파악하는 방식을 제시</a:t>
            </a:r>
            <a:r>
              <a:rPr lang="en-US" altLang="ko-KR" dirty="0"/>
              <a:t>, 12</a:t>
            </a:r>
            <a:r>
              <a:rPr lang="ko-KR" altLang="en-US" dirty="0"/>
              <a:t>장 </a:t>
            </a:r>
            <a:r>
              <a:rPr lang="ko-KR" altLang="en-US" dirty="0" smtClean="0"/>
              <a:t>결론</a:t>
            </a:r>
            <a:r>
              <a:rPr lang="en-US" altLang="ko-KR" dirty="0" smtClean="0"/>
              <a:t>.</a:t>
            </a:r>
            <a:endParaRPr lang="ko-KR" altLang="en-US" dirty="0"/>
          </a:p>
        </p:txBody>
      </p:sp>
    </p:spTree>
    <p:extLst>
      <p:ext uri="{BB962C8B-B14F-4D97-AF65-F5344CB8AC3E}">
        <p14:creationId xmlns:p14="http://schemas.microsoft.com/office/powerpoint/2010/main" val="6520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책의 </a:t>
            </a:r>
            <a:r>
              <a:rPr lang="en-US" altLang="ko-KR" dirty="0"/>
              <a:t>3</a:t>
            </a:r>
            <a:r>
              <a:rPr lang="ko-KR" altLang="en-US" dirty="0" smtClean="0"/>
              <a:t>부분</a:t>
            </a:r>
            <a:endParaRPr lang="ko-KR" altLang="en-US" dirty="0"/>
          </a:p>
        </p:txBody>
      </p:sp>
      <p:sp>
        <p:nvSpPr>
          <p:cNvPr id="3" name="내용 개체 틀 2"/>
          <p:cNvSpPr>
            <a:spLocks noGrp="1"/>
          </p:cNvSpPr>
          <p:nvPr>
            <p:ph idx="1"/>
          </p:nvPr>
        </p:nvSpPr>
        <p:spPr/>
        <p:txBody>
          <a:bodyPr>
            <a:normAutofit/>
          </a:bodyPr>
          <a:lstStyle/>
          <a:p>
            <a:r>
              <a:rPr lang="en-US" altLang="ko-KR" dirty="0" smtClean="0"/>
              <a:t>1.</a:t>
            </a:r>
            <a:r>
              <a:rPr lang="ko-KR" altLang="en-US" dirty="0" smtClean="0"/>
              <a:t> </a:t>
            </a:r>
            <a:r>
              <a:rPr lang="ko-KR" altLang="en-US" dirty="0"/>
              <a:t>“</a:t>
            </a:r>
            <a:r>
              <a:rPr lang="en-US" altLang="ko-KR" dirty="0"/>
              <a:t>belief in god"</a:t>
            </a:r>
            <a:r>
              <a:rPr lang="ko-KR" altLang="en-US" dirty="0"/>
              <a:t>으로 종교를 파악하는 기존의 관점에 대해 문제점을 제기하는 </a:t>
            </a:r>
            <a:r>
              <a:rPr lang="ko-KR" altLang="en-US" dirty="0" smtClean="0"/>
              <a:t>것</a:t>
            </a:r>
            <a:r>
              <a:rPr lang="en-US" altLang="ko-KR" dirty="0" smtClean="0"/>
              <a:t>(1-3</a:t>
            </a:r>
            <a:r>
              <a:rPr lang="ko-KR" altLang="en-US" dirty="0" smtClean="0"/>
              <a:t>장</a:t>
            </a:r>
            <a:r>
              <a:rPr lang="en-US" altLang="ko-KR" dirty="0" smtClean="0"/>
              <a:t>)</a:t>
            </a:r>
          </a:p>
          <a:p>
            <a:r>
              <a:rPr lang="en-US" altLang="ko-KR" dirty="0" smtClean="0"/>
              <a:t>2. </a:t>
            </a:r>
            <a:r>
              <a:rPr lang="ko-KR" altLang="en-US" dirty="0" smtClean="0"/>
              <a:t>기존의 </a:t>
            </a:r>
            <a:r>
              <a:rPr lang="ko-KR" altLang="en-US" dirty="0"/>
              <a:t>종교 연구 방법에 대한 </a:t>
            </a:r>
            <a:r>
              <a:rPr lang="ko-KR" altLang="en-US" dirty="0" smtClean="0"/>
              <a:t>비판</a:t>
            </a:r>
            <a:r>
              <a:rPr lang="en-US" altLang="ko-KR" dirty="0" smtClean="0"/>
              <a:t>(4-5</a:t>
            </a:r>
            <a:r>
              <a:rPr lang="ko-KR" altLang="en-US" dirty="0" smtClean="0"/>
              <a:t>장</a:t>
            </a:r>
            <a:r>
              <a:rPr lang="en-US" altLang="ko-KR" dirty="0" smtClean="0"/>
              <a:t>) </a:t>
            </a:r>
          </a:p>
          <a:p>
            <a:r>
              <a:rPr lang="en-US" altLang="ko-KR" dirty="0" smtClean="0"/>
              <a:t>3. </a:t>
            </a:r>
            <a:r>
              <a:rPr lang="ko-KR" altLang="en-US" dirty="0" smtClean="0"/>
              <a:t>어떻게 </a:t>
            </a:r>
            <a:r>
              <a:rPr lang="ko-KR" altLang="en-US" dirty="0"/>
              <a:t>다른 식으로 종교를 파악할 수 있는지 구체적으로 보여주는 </a:t>
            </a:r>
            <a:r>
              <a:rPr lang="ko-KR" altLang="en-US" dirty="0" smtClean="0"/>
              <a:t>것</a:t>
            </a:r>
            <a:r>
              <a:rPr lang="en-US" altLang="ko-KR" dirty="0" smtClean="0"/>
              <a:t>(</a:t>
            </a:r>
            <a:r>
              <a:rPr lang="en-US" altLang="ko-KR" dirty="0"/>
              <a:t>6-11</a:t>
            </a:r>
            <a:r>
              <a:rPr lang="ko-KR" altLang="en-US" dirty="0" smtClean="0"/>
              <a:t>장</a:t>
            </a:r>
            <a:r>
              <a:rPr lang="en-US" altLang="ko-KR" dirty="0" smtClean="0"/>
              <a:t>). </a:t>
            </a:r>
          </a:p>
          <a:p>
            <a:endParaRPr lang="ko-KR" altLang="en-US" dirty="0"/>
          </a:p>
        </p:txBody>
      </p:sp>
    </p:spTree>
    <p:extLst>
      <p:ext uri="{BB962C8B-B14F-4D97-AF65-F5344CB8AC3E}">
        <p14:creationId xmlns:p14="http://schemas.microsoft.com/office/powerpoint/2010/main" val="316944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From </a:t>
            </a:r>
            <a:r>
              <a:rPr lang="en-US" altLang="ko-KR" dirty="0"/>
              <a:t>the review of Doreen M. </a:t>
            </a:r>
            <a:r>
              <a:rPr lang="en-US" altLang="ko-KR" dirty="0" smtClean="0"/>
              <a:t>McFarlane</a:t>
            </a:r>
            <a:endParaRPr lang="ko-KR" altLang="en-US" dirty="0"/>
          </a:p>
        </p:txBody>
      </p:sp>
      <p:sp>
        <p:nvSpPr>
          <p:cNvPr id="3" name="내용 개체 틀 2"/>
          <p:cNvSpPr>
            <a:spLocks noGrp="1"/>
          </p:cNvSpPr>
          <p:nvPr>
            <p:ph idx="1"/>
          </p:nvPr>
        </p:nvSpPr>
        <p:spPr/>
        <p:txBody>
          <a:bodyPr>
            <a:normAutofit fontScale="70000" lnSpcReduction="20000"/>
          </a:bodyPr>
          <a:lstStyle/>
          <a:p>
            <a:r>
              <a:rPr lang="ko-KR" altLang="en-US" dirty="0" err="1" smtClean="0"/>
              <a:t>하비</a:t>
            </a:r>
            <a:r>
              <a:rPr lang="en-US" altLang="ko-KR" dirty="0" smtClean="0"/>
              <a:t>(Harvey)</a:t>
            </a:r>
            <a:r>
              <a:rPr lang="ko-KR" altLang="en-US" dirty="0" smtClean="0"/>
              <a:t>가 책을 저술한 두 가지 목적</a:t>
            </a:r>
            <a:endParaRPr lang="en-US" altLang="ko-KR" dirty="0" smtClean="0"/>
          </a:p>
          <a:p>
            <a:r>
              <a:rPr lang="en-US" altLang="ko-KR" dirty="0" smtClean="0"/>
              <a:t>1. One </a:t>
            </a:r>
            <a:r>
              <a:rPr lang="en-US" altLang="ko-KR" dirty="0"/>
              <a:t>was to seek data from outside the inner circle in order to ‘</a:t>
            </a:r>
            <a:r>
              <a:rPr lang="en-US" altLang="ko-KR" u="sng" dirty="0"/>
              <a:t>'inform a revised definition of religion</a:t>
            </a:r>
            <a:r>
              <a:rPr lang="en-US" altLang="ko-KR" dirty="0"/>
              <a:t>’'. </a:t>
            </a:r>
            <a:endParaRPr lang="en-US" altLang="ko-KR" dirty="0" smtClean="0"/>
          </a:p>
          <a:p>
            <a:r>
              <a:rPr lang="en-US" altLang="ko-KR" dirty="0" smtClean="0"/>
              <a:t>2. he </a:t>
            </a:r>
            <a:r>
              <a:rPr lang="en-US" altLang="ko-KR" dirty="0"/>
              <a:t>seeks to encourage scholars of religion to recognize that it is </a:t>
            </a:r>
            <a:r>
              <a:rPr lang="en-US" altLang="ko-KR" u="sng" dirty="0"/>
              <a:t>the acts of religion in the real world</a:t>
            </a:r>
            <a:r>
              <a:rPr lang="en-US" altLang="ko-KR" dirty="0"/>
              <a:t> from which we learn. We ought to study these acts and proceed accordingly. </a:t>
            </a:r>
            <a:endParaRPr lang="en-US" altLang="ko-KR" dirty="0" smtClean="0"/>
          </a:p>
          <a:p>
            <a:r>
              <a:rPr lang="en-US" altLang="ko-KR" dirty="0" smtClean="0"/>
              <a:t>For </a:t>
            </a:r>
            <a:r>
              <a:rPr lang="en-US" altLang="ko-KR" dirty="0"/>
              <a:t>too long, scholars of religion and theology have stayed </a:t>
            </a:r>
            <a:r>
              <a:rPr lang="en-US" altLang="ko-KR" u="sng" dirty="0"/>
              <a:t>within their gilded and protected cages</a:t>
            </a:r>
            <a:r>
              <a:rPr lang="en-US" altLang="ko-KR" dirty="0"/>
              <a:t> and deemed it somehow inappropriate to engage with </a:t>
            </a:r>
            <a:r>
              <a:rPr lang="en-US" altLang="ko-KR" u="sng" dirty="0"/>
              <a:t>the natural world</a:t>
            </a:r>
            <a:r>
              <a:rPr lang="en-US" altLang="ko-KR" dirty="0"/>
              <a:t> and with </a:t>
            </a:r>
            <a:r>
              <a:rPr lang="en-US" altLang="ko-KR" u="sng" dirty="0"/>
              <a:t>real people</a:t>
            </a:r>
            <a:r>
              <a:rPr lang="en-US" altLang="ko-KR" dirty="0"/>
              <a:t>, both religious and non-religious. </a:t>
            </a:r>
            <a:endParaRPr lang="en-US" altLang="ko-KR" dirty="0" smtClean="0"/>
          </a:p>
          <a:p>
            <a:r>
              <a:rPr lang="en-US" altLang="ko-KR" dirty="0" smtClean="0"/>
              <a:t>Much </a:t>
            </a:r>
            <a:r>
              <a:rPr lang="en-US" altLang="ko-KR" dirty="0"/>
              <a:t>progress could be made and much productive dialogue might take place, Harvey believes, if these changes can happen.</a:t>
            </a:r>
          </a:p>
          <a:p>
            <a:endParaRPr lang="ko-KR" altLang="en-US" dirty="0"/>
          </a:p>
        </p:txBody>
      </p:sp>
    </p:spTree>
    <p:extLst>
      <p:ext uri="{BB962C8B-B14F-4D97-AF65-F5344CB8AC3E}">
        <p14:creationId xmlns:p14="http://schemas.microsoft.com/office/powerpoint/2010/main" val="31149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Te</a:t>
            </a:r>
            <a:r>
              <a:rPr lang="en-US" altLang="ko-KR" dirty="0" smtClean="0"/>
              <a:t> </a:t>
            </a:r>
            <a:r>
              <a:rPr lang="en-US" altLang="ko-KR" dirty="0" err="1" smtClean="0"/>
              <a:t>Pakaka</a:t>
            </a:r>
            <a:r>
              <a:rPr lang="en-US" altLang="ko-KR" dirty="0" smtClean="0"/>
              <a:t> </a:t>
            </a:r>
            <a:r>
              <a:rPr lang="en-US" altLang="ko-KR" dirty="0" err="1" smtClean="0"/>
              <a:t>Tawhai</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Indigenous </a:t>
            </a:r>
            <a:r>
              <a:rPr lang="en-US" altLang="ko-KR" dirty="0"/>
              <a:t>definitions of religion (e.g. the late Maori scholar, </a:t>
            </a:r>
            <a:r>
              <a:rPr lang="en-US" altLang="ko-KR" dirty="0" err="1"/>
              <a:t>Te</a:t>
            </a:r>
            <a:r>
              <a:rPr lang="en-US" altLang="ko-KR" dirty="0"/>
              <a:t> </a:t>
            </a:r>
            <a:r>
              <a:rPr lang="en-US" altLang="ko-KR" dirty="0" err="1"/>
              <a:t>Pakaka</a:t>
            </a:r>
            <a:r>
              <a:rPr lang="en-US" altLang="ko-KR" dirty="0"/>
              <a:t> </a:t>
            </a:r>
            <a:r>
              <a:rPr lang="en-US" altLang="ko-KR" dirty="0" err="1"/>
              <a:t>Tawhai’s</a:t>
            </a:r>
            <a:r>
              <a:rPr lang="en-US" altLang="ko-KR" dirty="0"/>
              <a:t> statement that the </a:t>
            </a:r>
            <a:r>
              <a:rPr lang="en-US" altLang="ko-KR" b="1" dirty="0"/>
              <a:t>“purpose of religious activity … is doing violence with impunity”</a:t>
            </a:r>
            <a:r>
              <a:rPr lang="en-US" altLang="ko-KR" dirty="0"/>
              <a:t>) play a vital role in my argument for a new definition of and approach to religion in </a:t>
            </a:r>
            <a:r>
              <a:rPr lang="en-US" altLang="ko-KR" i="1" dirty="0"/>
              <a:t>Food, Sex and Strangers: Understanding Religion as Everyday Life</a:t>
            </a:r>
            <a:r>
              <a:rPr lang="en-US" altLang="ko-KR" dirty="0"/>
              <a:t> (2013</a:t>
            </a:r>
            <a:r>
              <a:rPr lang="en-US" altLang="ko-KR" dirty="0" smtClean="0"/>
              <a:t>).</a:t>
            </a:r>
          </a:p>
          <a:p>
            <a:r>
              <a:rPr lang="en-US" altLang="ko-KR" dirty="0" smtClean="0"/>
              <a:t>6</a:t>
            </a:r>
            <a:r>
              <a:rPr lang="ko-KR" altLang="en-US" dirty="0" smtClean="0"/>
              <a:t>장</a:t>
            </a:r>
            <a:r>
              <a:rPr lang="en-US" altLang="ko-KR" dirty="0" smtClean="0"/>
              <a:t>: “Doing violence with impunity”</a:t>
            </a:r>
            <a:endParaRPr lang="ko-KR" altLang="en-US" dirty="0"/>
          </a:p>
        </p:txBody>
      </p:sp>
    </p:spTree>
    <p:extLst>
      <p:ext uri="{BB962C8B-B14F-4D97-AF65-F5344CB8AC3E}">
        <p14:creationId xmlns:p14="http://schemas.microsoft.com/office/powerpoint/2010/main" val="332620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Manuel A. </a:t>
            </a:r>
            <a:r>
              <a:rPr lang="en-US" altLang="ko-KR" dirty="0" err="1"/>
              <a:t>Vásquez</a:t>
            </a:r>
            <a:endParaRPr lang="ko-KR" altLang="en-US" dirty="0"/>
          </a:p>
        </p:txBody>
      </p:sp>
      <p:sp>
        <p:nvSpPr>
          <p:cNvPr id="3" name="내용 개체 틀 2"/>
          <p:cNvSpPr>
            <a:spLocks noGrp="1"/>
          </p:cNvSpPr>
          <p:nvPr>
            <p:ph sz="half" idx="1"/>
          </p:nvPr>
        </p:nvSpPr>
        <p:spPr/>
        <p:txBody>
          <a:bodyPr>
            <a:normAutofit fontScale="77500" lnSpcReduction="20000"/>
          </a:bodyPr>
          <a:lstStyle/>
          <a:p>
            <a:r>
              <a:rPr lang="en-US" altLang="ko-KR" dirty="0" smtClean="0"/>
              <a:t>He</a:t>
            </a:r>
            <a:r>
              <a:rPr lang="en-US" altLang="ko-KR" dirty="0"/>
              <a:t> </a:t>
            </a:r>
            <a:r>
              <a:rPr lang="en-US" altLang="ko-KR" dirty="0" smtClean="0"/>
              <a:t>claims </a:t>
            </a:r>
            <a:r>
              <a:rPr lang="en-US" altLang="ko-KR" dirty="0"/>
              <a:t>a "non-reductive materialism" that stresses the centrality of embodiment, emplacement, practice, and material culture in the study of religion. </a:t>
            </a:r>
            <a:endParaRPr lang="en-US" altLang="ko-KR" dirty="0" smtClean="0"/>
          </a:p>
          <a:p>
            <a:r>
              <a:rPr lang="en-US" altLang="ko-KR" dirty="0" smtClean="0"/>
              <a:t>He </a:t>
            </a:r>
            <a:r>
              <a:rPr lang="en-US" altLang="ko-KR" dirty="0"/>
              <a:t>argues that religions are hybrid and dynamic artifacts produced by complex relations among discursive matrices, and social, neural, and ecological networks.</a:t>
            </a:r>
            <a:endParaRPr lang="ko-KR" altLang="en-US" dirty="0"/>
          </a:p>
        </p:txBody>
      </p:sp>
      <p:sp>
        <p:nvSpPr>
          <p:cNvPr id="4" name="내용 개체 틀 3"/>
          <p:cNvSpPr>
            <a:spLocks noGrp="1"/>
          </p:cNvSpPr>
          <p:nvPr>
            <p:ph sz="half" idx="2"/>
          </p:nvPr>
        </p:nvSpPr>
        <p:spPr/>
        <p:txBody>
          <a:bodyPr>
            <a:normAutofit fontScale="77500" lnSpcReduction="20000"/>
          </a:bodyPr>
          <a:lstStyle/>
          <a:p>
            <a:r>
              <a:rPr lang="en-US" altLang="ko-KR" dirty="0"/>
              <a:t>More than Belief: A Materialist Theory of Religion (Oxford University Press, 2010)</a:t>
            </a:r>
          </a:p>
          <a:p>
            <a:endParaRPr lang="en-US" altLang="ko-KR" dirty="0" smtClean="0"/>
          </a:p>
          <a:p>
            <a:r>
              <a:rPr lang="en-US" altLang="ko-KR" dirty="0"/>
              <a:t>Beyond the Body: An Ecological Approach of Religious Materiality (Manuel Vasquez</a:t>
            </a:r>
            <a:r>
              <a:rPr lang="en-US" altLang="ko-KR" dirty="0" smtClean="0"/>
              <a:t>)</a:t>
            </a:r>
          </a:p>
          <a:p>
            <a:r>
              <a:rPr lang="en-US" altLang="ko-KR" dirty="0"/>
              <a:t>https://www.youtube.com/watch?v=EUjiosfmdwM</a:t>
            </a:r>
            <a:endParaRPr lang="ko-KR" altLang="en-US" dirty="0"/>
          </a:p>
        </p:txBody>
      </p:sp>
    </p:spTree>
    <p:extLst>
      <p:ext uri="{BB962C8B-B14F-4D97-AF65-F5344CB8AC3E}">
        <p14:creationId xmlns:p14="http://schemas.microsoft.com/office/powerpoint/2010/main" val="135036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제목</a:t>
            </a:r>
            <a:r>
              <a:rPr lang="en-US" altLang="ko-KR" dirty="0" smtClean="0"/>
              <a:t>: </a:t>
            </a:r>
            <a:r>
              <a:rPr lang="ko-KR" altLang="en-US" dirty="0" smtClean="0"/>
              <a:t>음식</a:t>
            </a:r>
            <a:r>
              <a:rPr lang="en-US" altLang="ko-KR" dirty="0" smtClean="0"/>
              <a:t>, </a:t>
            </a:r>
            <a:r>
              <a:rPr lang="ko-KR" altLang="en-US" dirty="0" smtClean="0"/>
              <a:t>섹스</a:t>
            </a:r>
            <a:r>
              <a:rPr lang="en-US" altLang="ko-KR" dirty="0" smtClean="0"/>
              <a:t>, </a:t>
            </a:r>
            <a:r>
              <a:rPr lang="ko-KR" altLang="en-US" dirty="0" smtClean="0"/>
              <a:t>이방인</a:t>
            </a:r>
            <a:r>
              <a:rPr lang="en-US" altLang="ko-KR" dirty="0" smtClean="0"/>
              <a:t>, </a:t>
            </a:r>
            <a:r>
              <a:rPr lang="ko-KR" altLang="en-US" dirty="0" smtClean="0"/>
              <a:t>일상</a:t>
            </a:r>
            <a:endParaRPr lang="ko-KR" altLang="en-US" dirty="0"/>
          </a:p>
        </p:txBody>
      </p:sp>
      <p:sp>
        <p:nvSpPr>
          <p:cNvPr id="3" name="내용 개체 틀 2"/>
          <p:cNvSpPr>
            <a:spLocks noGrp="1"/>
          </p:cNvSpPr>
          <p:nvPr>
            <p:ph idx="1"/>
          </p:nvPr>
        </p:nvSpPr>
        <p:spPr/>
        <p:txBody>
          <a:bodyPr>
            <a:normAutofit fontScale="85000" lnSpcReduction="20000"/>
          </a:bodyPr>
          <a:lstStyle/>
          <a:p>
            <a:r>
              <a:rPr lang="ko-KR" altLang="en-US" dirty="0" smtClean="0"/>
              <a:t>보통사람들이 </a:t>
            </a:r>
            <a:r>
              <a:rPr lang="ko-KR" altLang="en-US" dirty="0"/>
              <a:t>몸으로 살아가는 측면을 </a:t>
            </a:r>
            <a:r>
              <a:rPr lang="ko-KR" altLang="en-US" dirty="0" smtClean="0"/>
              <a:t>강조</a:t>
            </a:r>
            <a:endParaRPr lang="en-US" altLang="ko-KR" dirty="0" smtClean="0"/>
          </a:p>
          <a:p>
            <a:r>
              <a:rPr lang="ko-KR" altLang="en-US" dirty="0" smtClean="0"/>
              <a:t>먹는 </a:t>
            </a:r>
            <a:r>
              <a:rPr lang="ko-KR" altLang="en-US" dirty="0"/>
              <a:t>것</a:t>
            </a:r>
            <a:r>
              <a:rPr lang="en-US" altLang="ko-KR" dirty="0"/>
              <a:t>, </a:t>
            </a:r>
            <a:r>
              <a:rPr lang="ko-KR" altLang="en-US" dirty="0" smtClean="0"/>
              <a:t>성적 관계 맺는 </a:t>
            </a:r>
            <a:r>
              <a:rPr lang="ko-KR" altLang="en-US" dirty="0"/>
              <a:t>것</a:t>
            </a:r>
            <a:r>
              <a:rPr lang="en-US" altLang="ko-KR" dirty="0"/>
              <a:t>, </a:t>
            </a:r>
            <a:r>
              <a:rPr lang="ko-KR" altLang="en-US" dirty="0"/>
              <a:t>이방인과의 관계 맺는 것이라는 </a:t>
            </a:r>
            <a:r>
              <a:rPr lang="en-US" altLang="ko-KR" dirty="0"/>
              <a:t>3</a:t>
            </a:r>
            <a:r>
              <a:rPr lang="ko-KR" altLang="en-US" dirty="0"/>
              <a:t>가지 주요 연관 </a:t>
            </a:r>
            <a:r>
              <a:rPr lang="ko-KR" altLang="en-US" dirty="0" smtClean="0"/>
              <a:t>관계</a:t>
            </a:r>
            <a:endParaRPr lang="en-US" altLang="ko-KR" dirty="0" smtClean="0"/>
          </a:p>
          <a:p>
            <a:r>
              <a:rPr lang="ko-KR" altLang="en-US" dirty="0" smtClean="0"/>
              <a:t>무엇을 </a:t>
            </a:r>
            <a:r>
              <a:rPr lang="ko-KR" altLang="en-US" dirty="0"/>
              <a:t>먹고</a:t>
            </a:r>
            <a:r>
              <a:rPr lang="en-US" altLang="ko-KR" dirty="0"/>
              <a:t>, </a:t>
            </a:r>
            <a:r>
              <a:rPr lang="ko-KR" altLang="en-US" dirty="0"/>
              <a:t>언제 먹고</a:t>
            </a:r>
            <a:r>
              <a:rPr lang="en-US" altLang="ko-KR" dirty="0"/>
              <a:t>, </a:t>
            </a:r>
            <a:r>
              <a:rPr lang="ko-KR" altLang="en-US" dirty="0"/>
              <a:t>누구와 먹고</a:t>
            </a:r>
            <a:r>
              <a:rPr lang="en-US" altLang="ko-KR" dirty="0"/>
              <a:t>, </a:t>
            </a:r>
            <a:r>
              <a:rPr lang="ko-KR" altLang="en-US" dirty="0"/>
              <a:t>누구를 먹느냐</a:t>
            </a:r>
            <a:r>
              <a:rPr lang="en-US" altLang="ko-KR" dirty="0"/>
              <a:t>, </a:t>
            </a:r>
            <a:endParaRPr lang="en-US" altLang="ko-KR" dirty="0" smtClean="0"/>
          </a:p>
          <a:p>
            <a:r>
              <a:rPr lang="ko-KR" altLang="en-US" dirty="0" smtClean="0"/>
              <a:t>어떤 </a:t>
            </a:r>
            <a:r>
              <a:rPr lang="ko-KR" altLang="en-US" dirty="0"/>
              <a:t>기준으로 누구와 </a:t>
            </a:r>
            <a:r>
              <a:rPr lang="ko-KR" altLang="en-US" dirty="0" smtClean="0"/>
              <a:t>성적 관계를 맺고</a:t>
            </a:r>
            <a:r>
              <a:rPr lang="en-US" altLang="ko-KR" dirty="0"/>
              <a:t>, </a:t>
            </a:r>
            <a:r>
              <a:rPr lang="ko-KR" altLang="en-US" dirty="0"/>
              <a:t>낯선 사람을 어떻게 대하느냐</a:t>
            </a:r>
            <a:r>
              <a:rPr lang="en-US" altLang="ko-KR" dirty="0" smtClean="0"/>
              <a:t>?</a:t>
            </a:r>
          </a:p>
          <a:p>
            <a:r>
              <a:rPr lang="ko-KR" altLang="en-US" dirty="0"/>
              <a:t>일상생활</a:t>
            </a:r>
            <a:r>
              <a:rPr lang="en-US" altLang="ko-KR" dirty="0"/>
              <a:t>--</a:t>
            </a:r>
            <a:r>
              <a:rPr lang="ko-KR" altLang="en-US" dirty="0" err="1"/>
              <a:t>프랙티스</a:t>
            </a:r>
            <a:r>
              <a:rPr lang="en-US" altLang="ko-KR" dirty="0"/>
              <a:t>(relational, material practices)</a:t>
            </a:r>
            <a:r>
              <a:rPr lang="ko-KR" altLang="en-US" dirty="0"/>
              <a:t>로 나타나는 </a:t>
            </a:r>
            <a:r>
              <a:rPr lang="ko-KR" altLang="en-US" dirty="0" smtClean="0"/>
              <a:t>측면</a:t>
            </a:r>
            <a:endParaRPr lang="en-US" altLang="ko-KR" dirty="0" smtClean="0"/>
          </a:p>
          <a:p>
            <a:r>
              <a:rPr lang="ko-KR" altLang="en-US" dirty="0" smtClean="0"/>
              <a:t>그 동안 너무 </a:t>
            </a:r>
            <a:r>
              <a:rPr lang="en-US" altLang="ko-KR" dirty="0" smtClean="0"/>
              <a:t>“</a:t>
            </a:r>
            <a:r>
              <a:rPr lang="ko-KR" altLang="en-US" dirty="0" smtClean="0"/>
              <a:t>엘리트가 </a:t>
            </a:r>
            <a:r>
              <a:rPr lang="ko-KR" altLang="en-US" dirty="0"/>
              <a:t>머리로 생각한 </a:t>
            </a:r>
            <a:r>
              <a:rPr lang="ko-KR" altLang="en-US" dirty="0" smtClean="0"/>
              <a:t>측면</a:t>
            </a:r>
            <a:r>
              <a:rPr lang="en-US" altLang="ko-KR" dirty="0" smtClean="0"/>
              <a:t>”</a:t>
            </a:r>
            <a:r>
              <a:rPr lang="ko-KR" altLang="en-US" dirty="0" smtClean="0"/>
              <a:t>만 강조되었다</a:t>
            </a:r>
            <a:r>
              <a:rPr lang="en-US" altLang="ko-KR" dirty="0" smtClean="0"/>
              <a:t>.</a:t>
            </a:r>
            <a:endParaRPr lang="en-US" altLang="ko-KR" dirty="0"/>
          </a:p>
          <a:p>
            <a:endParaRPr lang="en-US" altLang="ko-KR" dirty="0" smtClean="0"/>
          </a:p>
        </p:txBody>
      </p:sp>
    </p:spTree>
    <p:extLst>
      <p:ext uri="{BB962C8B-B14F-4D97-AF65-F5344CB8AC3E}">
        <p14:creationId xmlns:p14="http://schemas.microsoft.com/office/powerpoint/2010/main" val="80648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지금도 종교는 진행형</a:t>
            </a:r>
          </a:p>
        </p:txBody>
      </p:sp>
      <p:sp>
        <p:nvSpPr>
          <p:cNvPr id="3" name="내용 개체 틀 2"/>
          <p:cNvSpPr>
            <a:spLocks noGrp="1"/>
          </p:cNvSpPr>
          <p:nvPr>
            <p:ph idx="1"/>
          </p:nvPr>
        </p:nvSpPr>
        <p:spPr/>
        <p:txBody>
          <a:bodyPr>
            <a:normAutofit fontScale="92500" lnSpcReduction="20000"/>
          </a:bodyPr>
          <a:lstStyle/>
          <a:p>
            <a:r>
              <a:rPr lang="ko-KR" altLang="en-US" dirty="0" smtClean="0"/>
              <a:t>사람들이 </a:t>
            </a:r>
            <a:r>
              <a:rPr lang="ko-KR" altLang="en-US" dirty="0"/>
              <a:t>함께 먹고</a:t>
            </a:r>
            <a:r>
              <a:rPr lang="en-US" altLang="ko-KR" dirty="0"/>
              <a:t>, </a:t>
            </a:r>
            <a:r>
              <a:rPr lang="ko-KR" altLang="en-US" dirty="0"/>
              <a:t>먹지 않을 때</a:t>
            </a:r>
            <a:r>
              <a:rPr lang="en-US" altLang="ko-KR" dirty="0"/>
              <a:t>, </a:t>
            </a:r>
            <a:endParaRPr lang="en-US" altLang="ko-KR" dirty="0" smtClean="0"/>
          </a:p>
          <a:p>
            <a:r>
              <a:rPr lang="ko-KR" altLang="en-US" dirty="0" smtClean="0"/>
              <a:t>성적 </a:t>
            </a:r>
            <a:r>
              <a:rPr lang="ko-KR" altLang="en-US" dirty="0"/>
              <a:t>활동에 연루되거나 되지 않을 때</a:t>
            </a:r>
            <a:r>
              <a:rPr lang="en-US" altLang="ko-KR" dirty="0"/>
              <a:t>, </a:t>
            </a:r>
            <a:endParaRPr lang="en-US" altLang="ko-KR" dirty="0" smtClean="0"/>
          </a:p>
          <a:p>
            <a:r>
              <a:rPr lang="ko-KR" altLang="en-US" dirty="0" smtClean="0"/>
              <a:t>이방인을 </a:t>
            </a:r>
            <a:r>
              <a:rPr lang="ko-KR" altLang="en-US" dirty="0"/>
              <a:t>자신의 공동체에 포함시키거나 배제할 </a:t>
            </a:r>
            <a:r>
              <a:rPr lang="ko-KR" altLang="en-US" dirty="0" smtClean="0"/>
              <a:t>때</a:t>
            </a:r>
            <a:r>
              <a:rPr lang="en-US" altLang="ko-KR" dirty="0" smtClean="0"/>
              <a:t>…</a:t>
            </a:r>
            <a:r>
              <a:rPr lang="ko-KR" altLang="en-US" dirty="0" smtClean="0"/>
              <a:t> </a:t>
            </a:r>
            <a:endParaRPr lang="en-US" altLang="ko-KR" dirty="0" smtClean="0"/>
          </a:p>
          <a:p>
            <a:r>
              <a:rPr lang="ko-KR" altLang="en-US" dirty="0" smtClean="0"/>
              <a:t>먹을 때</a:t>
            </a:r>
            <a:r>
              <a:rPr lang="en-US" altLang="ko-KR" dirty="0" smtClean="0"/>
              <a:t>, </a:t>
            </a:r>
            <a:r>
              <a:rPr lang="ko-KR" altLang="en-US" dirty="0" smtClean="0"/>
              <a:t>동물과 식물과의 관계</a:t>
            </a:r>
            <a:endParaRPr lang="en-US" altLang="ko-KR" dirty="0" smtClean="0"/>
          </a:p>
          <a:p>
            <a:r>
              <a:rPr lang="ko-KR" altLang="en-US" dirty="0" smtClean="0"/>
              <a:t>성적인 관계 맺을 때</a:t>
            </a:r>
            <a:r>
              <a:rPr lang="en-US" altLang="ko-KR" dirty="0" smtClean="0"/>
              <a:t>, </a:t>
            </a:r>
            <a:r>
              <a:rPr lang="ko-KR" altLang="en-US" dirty="0" smtClean="0"/>
              <a:t>인간</a:t>
            </a:r>
            <a:r>
              <a:rPr lang="en-US" altLang="ko-KR" dirty="0" smtClean="0"/>
              <a:t>, </a:t>
            </a:r>
            <a:r>
              <a:rPr lang="ko-KR" altLang="en-US" dirty="0" smtClean="0"/>
              <a:t>超人間</a:t>
            </a:r>
            <a:r>
              <a:rPr lang="en-US" altLang="ko-KR" dirty="0" smtClean="0"/>
              <a:t>, </a:t>
            </a:r>
            <a:r>
              <a:rPr lang="ko-KR" altLang="en-US" dirty="0" smtClean="0"/>
              <a:t>下인간</a:t>
            </a:r>
            <a:endParaRPr lang="en-US" altLang="ko-KR" dirty="0" smtClean="0"/>
          </a:p>
          <a:p>
            <a:r>
              <a:rPr lang="ko-KR" altLang="en-US" dirty="0" smtClean="0"/>
              <a:t>이방인을 대할 때</a:t>
            </a:r>
            <a:r>
              <a:rPr lang="en-US" altLang="ko-KR" dirty="0" smtClean="0"/>
              <a:t>, </a:t>
            </a:r>
            <a:r>
              <a:rPr lang="ko-KR" altLang="en-US" dirty="0"/>
              <a:t>인간</a:t>
            </a:r>
            <a:r>
              <a:rPr lang="en-US" altLang="ko-KR" dirty="0"/>
              <a:t>, </a:t>
            </a:r>
            <a:r>
              <a:rPr lang="ko-KR" altLang="en-US" dirty="0"/>
              <a:t>超人間</a:t>
            </a:r>
            <a:r>
              <a:rPr lang="en-US" altLang="ko-KR" dirty="0"/>
              <a:t>, </a:t>
            </a:r>
            <a:r>
              <a:rPr lang="ko-KR" altLang="en-US" dirty="0"/>
              <a:t>下인간</a:t>
            </a:r>
            <a:endParaRPr lang="en-US" altLang="ko-KR" dirty="0" smtClean="0"/>
          </a:p>
          <a:p>
            <a:r>
              <a:rPr lang="ko-KR" altLang="en-US" dirty="0" smtClean="0"/>
              <a:t>종교는 </a:t>
            </a:r>
            <a:r>
              <a:rPr lang="ko-KR" altLang="en-US" dirty="0"/>
              <a:t>일종의 “</a:t>
            </a:r>
            <a:r>
              <a:rPr lang="en-US" altLang="ko-KR" dirty="0"/>
              <a:t>interspecies etiquette"</a:t>
            </a:r>
            <a:r>
              <a:rPr lang="ko-KR" altLang="en-US" dirty="0"/>
              <a:t>로서 </a:t>
            </a:r>
            <a:r>
              <a:rPr lang="ko-KR" altLang="en-US" dirty="0" smtClean="0"/>
              <a:t>시작되었다</a:t>
            </a:r>
            <a:r>
              <a:rPr lang="en-US" altLang="ko-KR" dirty="0" smtClean="0"/>
              <a:t>(</a:t>
            </a:r>
            <a:r>
              <a:rPr lang="en-US" altLang="ko-KR" dirty="0"/>
              <a:t>2</a:t>
            </a:r>
            <a:r>
              <a:rPr lang="en-US" altLang="ko-KR" dirty="0" smtClean="0"/>
              <a:t>). </a:t>
            </a:r>
          </a:p>
          <a:p>
            <a:r>
              <a:rPr lang="en-US" altLang="ko-KR" dirty="0" smtClean="0"/>
              <a:t>“person”</a:t>
            </a:r>
            <a:r>
              <a:rPr lang="ko-KR" altLang="en-US" dirty="0" smtClean="0"/>
              <a:t>은 인간이 독점한 것 아니다</a:t>
            </a:r>
            <a:r>
              <a:rPr lang="en-US" altLang="ko-KR" dirty="0" smtClean="0"/>
              <a:t>.</a:t>
            </a:r>
            <a:endParaRPr lang="ko-KR" altLang="en-US" dirty="0"/>
          </a:p>
        </p:txBody>
      </p:sp>
    </p:spTree>
    <p:extLst>
      <p:ext uri="{BB962C8B-B14F-4D97-AF65-F5344CB8AC3E}">
        <p14:creationId xmlns:p14="http://schemas.microsoft.com/office/powerpoint/2010/main" val="41905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t>Graham Harvey</a:t>
            </a:r>
            <a:endParaRPr lang="ko-KR" altLang="en-US" dirty="0"/>
          </a:p>
        </p:txBody>
      </p:sp>
      <p:pic>
        <p:nvPicPr>
          <p:cNvPr id="5" name="내용 개체 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916832"/>
            <a:ext cx="3528392" cy="3888432"/>
          </a:xfrm>
        </p:spPr>
      </p:pic>
      <p:sp>
        <p:nvSpPr>
          <p:cNvPr id="4" name="내용 개체 틀 3"/>
          <p:cNvSpPr>
            <a:spLocks noGrp="1"/>
          </p:cNvSpPr>
          <p:nvPr>
            <p:ph sz="half" idx="2"/>
          </p:nvPr>
        </p:nvSpPr>
        <p:spPr/>
        <p:txBody>
          <a:bodyPr>
            <a:normAutofit fontScale="85000" lnSpcReduction="20000"/>
          </a:bodyPr>
          <a:lstStyle/>
          <a:p>
            <a:r>
              <a:rPr lang="en-US" altLang="ko-KR" b="1" dirty="0"/>
              <a:t>Graham Harvey: </a:t>
            </a:r>
            <a:r>
              <a:rPr lang="en-US" altLang="ko-KR" dirty="0"/>
              <a:t>Ph. D, University of Newcastle, UK.(</a:t>
            </a:r>
            <a:r>
              <a:rPr lang="ko-KR" altLang="en-US" dirty="0"/>
              <a:t>논문은 고대 유대문헌에 나타난 집단 </a:t>
            </a:r>
            <a:r>
              <a:rPr lang="ko-KR" altLang="en-US" dirty="0" err="1"/>
              <a:t>아이덴티티의</a:t>
            </a:r>
            <a:r>
              <a:rPr lang="ko-KR" altLang="en-US" dirty="0"/>
              <a:t> </a:t>
            </a:r>
            <a:r>
              <a:rPr lang="ko-KR" altLang="en-US" dirty="0" err="1"/>
              <a:t>레토릭에</a:t>
            </a:r>
            <a:r>
              <a:rPr lang="ko-KR" altLang="en-US" dirty="0"/>
              <a:t> 관한 것</a:t>
            </a:r>
            <a:r>
              <a:rPr lang="en-US" altLang="ko-KR" dirty="0"/>
              <a:t>). </a:t>
            </a:r>
            <a:endParaRPr lang="en-US" altLang="ko-KR" dirty="0" smtClean="0"/>
          </a:p>
          <a:p>
            <a:r>
              <a:rPr lang="ko-KR" altLang="en-US" dirty="0" smtClean="0"/>
              <a:t>현재 </a:t>
            </a:r>
            <a:r>
              <a:rPr lang="en-US" altLang="ko-KR" dirty="0"/>
              <a:t>Open University </a:t>
            </a:r>
            <a:r>
              <a:rPr lang="ko-KR" altLang="en-US" dirty="0"/>
              <a:t>종교학과장</a:t>
            </a:r>
            <a:r>
              <a:rPr lang="en-US" altLang="ko-KR" dirty="0"/>
              <a:t>. </a:t>
            </a:r>
            <a:endParaRPr lang="en-US" altLang="ko-KR" dirty="0" smtClean="0"/>
          </a:p>
          <a:p>
            <a:r>
              <a:rPr lang="ko-KR" altLang="en-US" dirty="0" smtClean="0"/>
              <a:t>영국 </a:t>
            </a:r>
            <a:r>
              <a:rPr lang="ko-KR" altLang="en-US" dirty="0"/>
              <a:t>종교학회 </a:t>
            </a:r>
            <a:r>
              <a:rPr lang="ko-KR" altLang="en-US" dirty="0" smtClean="0"/>
              <a:t>회장</a:t>
            </a:r>
            <a:r>
              <a:rPr lang="en-US" altLang="ko-KR" dirty="0" smtClean="0"/>
              <a:t>,</a:t>
            </a:r>
            <a:r>
              <a:rPr lang="ko-KR" altLang="en-US" dirty="0" smtClean="0"/>
              <a:t> </a:t>
            </a:r>
            <a:r>
              <a:rPr lang="en-US" altLang="ko-KR" dirty="0" smtClean="0"/>
              <a:t>(</a:t>
            </a:r>
            <a:r>
              <a:rPr lang="en-US" altLang="ko-KR" dirty="0"/>
              <a:t>BASR, 2011-15</a:t>
            </a:r>
            <a:r>
              <a:rPr lang="en-US" altLang="ko-KR" dirty="0" smtClean="0"/>
              <a:t>), </a:t>
            </a:r>
            <a:r>
              <a:rPr lang="ko-KR" altLang="en-US" dirty="0" smtClean="0"/>
              <a:t>사무총장</a:t>
            </a:r>
            <a:r>
              <a:rPr lang="en-US" altLang="ko-KR" dirty="0" smtClean="0"/>
              <a:t>(2003-09) </a:t>
            </a:r>
            <a:r>
              <a:rPr lang="ko-KR" altLang="en-US" dirty="0" smtClean="0"/>
              <a:t>역임</a:t>
            </a:r>
            <a:r>
              <a:rPr lang="en-US" altLang="ko-KR" dirty="0" smtClean="0"/>
              <a:t>. </a:t>
            </a:r>
          </a:p>
          <a:p>
            <a:r>
              <a:rPr lang="ko-KR" altLang="en-US" dirty="0" smtClean="0"/>
              <a:t>유럽 </a:t>
            </a:r>
            <a:r>
              <a:rPr lang="ko-KR" altLang="en-US" dirty="0"/>
              <a:t>종교학회</a:t>
            </a:r>
            <a:r>
              <a:rPr lang="en-US" altLang="ko-KR" dirty="0"/>
              <a:t>(European Association for the Study of Religion, EASR) </a:t>
            </a:r>
            <a:r>
              <a:rPr lang="ko-KR" altLang="en-US" dirty="0"/>
              <a:t>회원</a:t>
            </a:r>
            <a:r>
              <a:rPr lang="en-US" altLang="ko-KR" dirty="0"/>
              <a:t>. </a:t>
            </a:r>
          </a:p>
          <a:p>
            <a:endParaRPr lang="ko-KR" altLang="en-US" dirty="0"/>
          </a:p>
        </p:txBody>
      </p:sp>
    </p:spTree>
    <p:extLst>
      <p:ext uri="{BB962C8B-B14F-4D97-AF65-F5344CB8AC3E}">
        <p14:creationId xmlns:p14="http://schemas.microsoft.com/office/powerpoint/2010/main" val="426063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a:t>
            </a:r>
            <a:r>
              <a:rPr lang="ko-KR" altLang="en-US" dirty="0" smtClean="0"/>
              <a:t>장과 </a:t>
            </a:r>
            <a:r>
              <a:rPr lang="en-US" altLang="ko-KR" dirty="0" smtClean="0"/>
              <a:t>3</a:t>
            </a:r>
            <a:r>
              <a:rPr lang="ko-KR" altLang="en-US" dirty="0" smtClean="0"/>
              <a:t>장</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b="1" dirty="0"/>
              <a:t>2</a:t>
            </a:r>
            <a:r>
              <a:rPr lang="ko-KR" altLang="en-US" b="1" dirty="0"/>
              <a:t>장 “</a:t>
            </a:r>
            <a:r>
              <a:rPr lang="en-US" altLang="ko-KR" b="1" dirty="0"/>
              <a:t>belief in god"</a:t>
            </a:r>
            <a:r>
              <a:rPr lang="ko-KR" altLang="en-US" b="1" dirty="0"/>
              <a:t>으로 종교를 정의할 경우에 놓치게 되는 많은 현상 및 자료가 있다</a:t>
            </a:r>
            <a:r>
              <a:rPr lang="en-US" altLang="ko-KR" b="1" dirty="0"/>
              <a:t>. </a:t>
            </a:r>
            <a:r>
              <a:rPr lang="ko-KR" altLang="en-US" b="1" dirty="0"/>
              <a:t>교조</a:t>
            </a:r>
            <a:r>
              <a:rPr lang="en-US" altLang="ko-KR" b="1" dirty="0"/>
              <a:t>(</a:t>
            </a:r>
            <a:r>
              <a:rPr lang="ko-KR" altLang="en-US" b="1" dirty="0"/>
              <a:t>敎祖</a:t>
            </a:r>
            <a:r>
              <a:rPr lang="en-US" altLang="ko-KR" b="1" dirty="0"/>
              <a:t>), </a:t>
            </a:r>
            <a:r>
              <a:rPr lang="ko-KR" altLang="en-US" b="1" dirty="0"/>
              <a:t>경전</a:t>
            </a:r>
            <a:r>
              <a:rPr lang="en-US" altLang="ko-KR" b="1" dirty="0"/>
              <a:t>, </a:t>
            </a:r>
            <a:r>
              <a:rPr lang="ko-KR" altLang="en-US" b="1" dirty="0"/>
              <a:t>교리 등을 거론하고 이를 종교의 기준으로 삼을 경우에 미리 정해진 것만 볼 수밖에 없게 된다</a:t>
            </a:r>
            <a:r>
              <a:rPr lang="en-US" altLang="ko-KR" b="1" dirty="0"/>
              <a:t>. </a:t>
            </a:r>
          </a:p>
          <a:p>
            <a:r>
              <a:rPr lang="en-US" altLang="ko-KR" b="1" dirty="0"/>
              <a:t>3</a:t>
            </a:r>
            <a:r>
              <a:rPr lang="ko-KR" altLang="en-US" b="1" dirty="0"/>
              <a:t>장 기독교는 종교가 아니든지 아니면 유일한 </a:t>
            </a:r>
            <a:r>
              <a:rPr lang="ko-KR" altLang="en-US" b="1" dirty="0" smtClean="0"/>
              <a:t>종교든지</a:t>
            </a:r>
            <a:r>
              <a:rPr lang="en-US" altLang="ko-KR" b="1" dirty="0" smtClean="0"/>
              <a:t>….</a:t>
            </a:r>
            <a:endParaRPr lang="ko-KR" altLang="en-US" b="1" dirty="0"/>
          </a:p>
          <a:p>
            <a:r>
              <a:rPr lang="ko-KR" altLang="en-US" b="1" dirty="0"/>
              <a:t>종교개혁 이후의 유럽에 적용되는 관점을 </a:t>
            </a:r>
            <a:r>
              <a:rPr lang="ko-KR" altLang="en-US" b="1" dirty="0" smtClean="0"/>
              <a:t>보편화시키면 큰 </a:t>
            </a:r>
            <a:r>
              <a:rPr lang="ko-KR" altLang="en-US" b="1" dirty="0"/>
              <a:t>문제가 생긴다</a:t>
            </a:r>
            <a:r>
              <a:rPr lang="en-US" altLang="ko-KR" b="1" dirty="0"/>
              <a:t>. </a:t>
            </a:r>
            <a:r>
              <a:rPr lang="ko-KR" altLang="en-US" b="1" u="sng" dirty="0"/>
              <a:t>종교개혁의 영향력 </a:t>
            </a:r>
            <a:r>
              <a:rPr lang="ko-KR" altLang="en-US" b="1" dirty="0"/>
              <a:t>및 </a:t>
            </a:r>
            <a:r>
              <a:rPr lang="ko-KR" altLang="en-US" b="1" u="sng" dirty="0"/>
              <a:t>근대적 국민국가의 성립</a:t>
            </a:r>
            <a:r>
              <a:rPr lang="ko-KR" altLang="en-US" b="1" dirty="0"/>
              <a:t>이 </a:t>
            </a:r>
            <a:r>
              <a:rPr lang="ko-KR" altLang="en-US" b="1" dirty="0" smtClean="0"/>
              <a:t>그 동안 </a:t>
            </a:r>
            <a:r>
              <a:rPr lang="ko-KR" altLang="en-US" b="1" dirty="0"/>
              <a:t>종교학의 암묵적인 전제로 작용해 왔다</a:t>
            </a:r>
            <a:r>
              <a:rPr lang="en-US" altLang="ko-KR" b="1" dirty="0"/>
              <a:t>. </a:t>
            </a:r>
            <a:endParaRPr lang="en-US" altLang="ko-KR" b="1" dirty="0" smtClean="0"/>
          </a:p>
          <a:p>
            <a:r>
              <a:rPr lang="ko-KR" altLang="en-US" b="1" dirty="0" smtClean="0"/>
              <a:t>폐쇄 </a:t>
            </a:r>
            <a:r>
              <a:rPr lang="ko-KR" altLang="en-US" b="1" dirty="0"/>
              <a:t>회로에서 뱅뱅 돌고 있는 </a:t>
            </a:r>
            <a:r>
              <a:rPr lang="ko-KR" altLang="en-US" b="1" dirty="0" smtClean="0"/>
              <a:t>실험 쥐처럼 </a:t>
            </a:r>
            <a:r>
              <a:rPr lang="ko-KR" altLang="en-US" b="1" dirty="0"/>
              <a:t>종교 연구자들은 설정된 전제에서 출발하여 </a:t>
            </a:r>
            <a:r>
              <a:rPr lang="ko-KR" altLang="en-US" b="1" dirty="0" smtClean="0"/>
              <a:t>다시 거기로 </a:t>
            </a:r>
            <a:r>
              <a:rPr lang="ko-KR" altLang="en-US" b="1" dirty="0"/>
              <a:t>되돌아가는 일만 되풀이 하고 있다</a:t>
            </a:r>
            <a:r>
              <a:rPr lang="en-US" altLang="ko-KR" b="1" dirty="0"/>
              <a:t>. </a:t>
            </a:r>
          </a:p>
          <a:p>
            <a:endParaRPr lang="ko-KR" altLang="en-US" dirty="0"/>
          </a:p>
        </p:txBody>
      </p:sp>
    </p:spTree>
    <p:extLst>
      <p:ext uri="{BB962C8B-B14F-4D97-AF65-F5344CB8AC3E}">
        <p14:creationId xmlns:p14="http://schemas.microsoft.com/office/powerpoint/2010/main" val="46742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4</a:t>
            </a:r>
            <a:r>
              <a:rPr lang="ko-KR" altLang="en-US" dirty="0"/>
              <a:t>장</a:t>
            </a:r>
          </a:p>
        </p:txBody>
      </p:sp>
      <p:sp>
        <p:nvSpPr>
          <p:cNvPr id="3" name="내용 개체 틀 2"/>
          <p:cNvSpPr>
            <a:spLocks noGrp="1"/>
          </p:cNvSpPr>
          <p:nvPr>
            <p:ph idx="1"/>
          </p:nvPr>
        </p:nvSpPr>
        <p:spPr/>
        <p:txBody>
          <a:bodyPr>
            <a:normAutofit fontScale="85000" lnSpcReduction="20000"/>
          </a:bodyPr>
          <a:lstStyle/>
          <a:p>
            <a:r>
              <a:rPr lang="ko-KR" altLang="en-US" dirty="0" smtClean="0"/>
              <a:t>다른 </a:t>
            </a:r>
            <a:r>
              <a:rPr lang="ko-KR" altLang="en-US" dirty="0"/>
              <a:t>방식으로 보겠다고 하면서 새로운 관점을 </a:t>
            </a:r>
            <a:r>
              <a:rPr lang="ko-KR" altLang="en-US" dirty="0" smtClean="0"/>
              <a:t>제시한다는 </a:t>
            </a:r>
            <a:r>
              <a:rPr lang="ko-KR" altLang="en-US" dirty="0"/>
              <a:t>시도들도 </a:t>
            </a:r>
            <a:r>
              <a:rPr lang="ko-KR" altLang="en-US" b="1" u="sng" dirty="0"/>
              <a:t>기독교적이고</a:t>
            </a:r>
            <a:r>
              <a:rPr lang="en-US" altLang="ko-KR" b="1" u="sng" dirty="0"/>
              <a:t>, </a:t>
            </a:r>
            <a:r>
              <a:rPr lang="ko-KR" altLang="en-US" b="1" u="sng" dirty="0"/>
              <a:t>근대적인 자장</a:t>
            </a:r>
            <a:r>
              <a:rPr lang="en-US" altLang="ko-KR" dirty="0"/>
              <a:t>(</a:t>
            </a:r>
            <a:r>
              <a:rPr lang="ko-KR" altLang="en-US" dirty="0"/>
              <a:t>磁場</a:t>
            </a:r>
            <a:r>
              <a:rPr lang="en-US" altLang="ko-KR" dirty="0"/>
              <a:t>)</a:t>
            </a:r>
            <a:r>
              <a:rPr lang="ko-KR" altLang="en-US" dirty="0"/>
              <a:t>권에서 벗어나지 </a:t>
            </a:r>
            <a:r>
              <a:rPr lang="ko-KR" altLang="en-US" dirty="0" smtClean="0"/>
              <a:t>못하고 있다</a:t>
            </a:r>
            <a:r>
              <a:rPr lang="en-US" altLang="ko-KR" dirty="0"/>
              <a:t>. </a:t>
            </a:r>
            <a:endParaRPr lang="en-US" altLang="ko-KR" dirty="0" smtClean="0"/>
          </a:p>
          <a:p>
            <a:r>
              <a:rPr lang="ko-KR" altLang="en-US" dirty="0" smtClean="0"/>
              <a:t>결국 </a:t>
            </a:r>
            <a:r>
              <a:rPr lang="ko-KR" altLang="en-US" dirty="0"/>
              <a:t>그들은 겉포장을 바꾸더라도</a:t>
            </a:r>
            <a:r>
              <a:rPr lang="en-US" altLang="ko-KR" dirty="0"/>
              <a:t>, </a:t>
            </a:r>
            <a:r>
              <a:rPr lang="ko-KR" altLang="en-US" b="1" dirty="0"/>
              <a:t>믿음</a:t>
            </a:r>
            <a:r>
              <a:rPr lang="en-US" altLang="ko-KR" b="1" dirty="0"/>
              <a:t>, </a:t>
            </a:r>
            <a:r>
              <a:rPr lang="ko-KR" altLang="en-US" b="1" dirty="0"/>
              <a:t>초월</a:t>
            </a:r>
            <a:r>
              <a:rPr lang="en-US" altLang="ko-KR" b="1" dirty="0"/>
              <a:t>, </a:t>
            </a:r>
            <a:r>
              <a:rPr lang="ko-KR" altLang="en-US" b="1" dirty="0"/>
              <a:t>영성</a:t>
            </a:r>
            <a:r>
              <a:rPr lang="en-US" altLang="ko-KR" b="1" dirty="0"/>
              <a:t>, </a:t>
            </a:r>
            <a:r>
              <a:rPr lang="ko-KR" altLang="en-US" b="1" dirty="0"/>
              <a:t>내면성 등을 강조하는 것</a:t>
            </a:r>
            <a:r>
              <a:rPr lang="ko-KR" altLang="en-US" dirty="0"/>
              <a:t>으로 귀결된다</a:t>
            </a:r>
            <a:r>
              <a:rPr lang="en-US" altLang="ko-KR" dirty="0"/>
              <a:t>. </a:t>
            </a:r>
            <a:endParaRPr lang="en-US" altLang="ko-KR" dirty="0" smtClean="0"/>
          </a:p>
          <a:p>
            <a:r>
              <a:rPr lang="ko-KR" altLang="en-US" dirty="0" smtClean="0"/>
              <a:t>그들의 </a:t>
            </a:r>
            <a:r>
              <a:rPr lang="ko-KR" altLang="en-US" dirty="0"/>
              <a:t>나침반은 </a:t>
            </a:r>
            <a:r>
              <a:rPr lang="ko-KR" altLang="en-US" b="1" dirty="0"/>
              <a:t>엘리트 위주의 텍스트</a:t>
            </a:r>
            <a:r>
              <a:rPr lang="en-US" altLang="ko-KR" dirty="0"/>
              <a:t>, </a:t>
            </a:r>
            <a:endParaRPr lang="en-US" altLang="ko-KR" dirty="0" smtClean="0"/>
          </a:p>
          <a:p>
            <a:r>
              <a:rPr lang="ko-KR" altLang="en-US" b="1" dirty="0" smtClean="0"/>
              <a:t>지적 측면</a:t>
            </a:r>
            <a:r>
              <a:rPr lang="ko-KR" altLang="en-US" dirty="0" smtClean="0"/>
              <a:t>을 강조하는 </a:t>
            </a:r>
            <a:r>
              <a:rPr lang="ko-KR" altLang="en-US" dirty="0"/>
              <a:t>교리</a:t>
            </a:r>
            <a:r>
              <a:rPr lang="en-US" altLang="ko-KR" dirty="0"/>
              <a:t>, </a:t>
            </a:r>
            <a:endParaRPr lang="en-US" altLang="ko-KR" dirty="0" smtClean="0"/>
          </a:p>
          <a:p>
            <a:r>
              <a:rPr lang="ko-KR" altLang="en-US" b="1" dirty="0" smtClean="0"/>
              <a:t>근대성의 수사학</a:t>
            </a:r>
            <a:r>
              <a:rPr lang="ko-KR" altLang="en-US" dirty="0" smtClean="0"/>
              <a:t>의 틀</a:t>
            </a:r>
            <a:r>
              <a:rPr lang="en-US" altLang="ko-KR" dirty="0" smtClean="0"/>
              <a:t>, </a:t>
            </a:r>
          </a:p>
          <a:p>
            <a:r>
              <a:rPr lang="ko-KR" altLang="en-US" b="1" dirty="0" smtClean="0"/>
              <a:t>종교개혁</a:t>
            </a:r>
            <a:r>
              <a:rPr lang="ko-KR" altLang="en-US" dirty="0" smtClean="0"/>
              <a:t>의 </a:t>
            </a:r>
            <a:r>
              <a:rPr lang="ko-KR" altLang="en-US" dirty="0"/>
              <a:t>취향 및 </a:t>
            </a:r>
            <a:r>
              <a:rPr lang="ko-KR" altLang="en-US" b="1" dirty="0"/>
              <a:t>합리주의적 성향</a:t>
            </a:r>
            <a:r>
              <a:rPr lang="en-US" altLang="ko-KR" dirty="0"/>
              <a:t>, </a:t>
            </a:r>
            <a:endParaRPr lang="en-US" altLang="ko-KR" dirty="0" smtClean="0"/>
          </a:p>
          <a:p>
            <a:r>
              <a:rPr lang="ko-KR" altLang="en-US" b="1" dirty="0" smtClean="0"/>
              <a:t>근대국가의 </a:t>
            </a:r>
            <a:r>
              <a:rPr lang="ko-KR" altLang="en-US" b="1" dirty="0"/>
              <a:t>세속주의 </a:t>
            </a:r>
            <a:r>
              <a:rPr lang="ko-KR" altLang="en-US" dirty="0"/>
              <a:t>등이어서 </a:t>
            </a:r>
            <a:endParaRPr lang="en-US" altLang="ko-KR" dirty="0" smtClean="0"/>
          </a:p>
          <a:p>
            <a:r>
              <a:rPr lang="ko-KR" altLang="en-US" dirty="0" smtClean="0"/>
              <a:t>해바라기처럼 항상 </a:t>
            </a:r>
            <a:r>
              <a:rPr lang="ko-KR" altLang="en-US" dirty="0"/>
              <a:t>그쪽으로만 </a:t>
            </a:r>
            <a:r>
              <a:rPr lang="ko-KR" altLang="en-US" dirty="0" smtClean="0"/>
              <a:t>향해갈 뿐이다</a:t>
            </a:r>
            <a:r>
              <a:rPr lang="en-US" altLang="ko-KR" dirty="0"/>
              <a:t>. </a:t>
            </a:r>
          </a:p>
          <a:p>
            <a:endParaRPr lang="ko-KR" altLang="en-US" dirty="0"/>
          </a:p>
        </p:txBody>
      </p:sp>
    </p:spTree>
    <p:extLst>
      <p:ext uri="{BB962C8B-B14F-4D97-AF65-F5344CB8AC3E}">
        <p14:creationId xmlns:p14="http://schemas.microsoft.com/office/powerpoint/2010/main" val="296009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a:t>
            </a:r>
            <a:r>
              <a:rPr lang="ko-KR" altLang="en-US" dirty="0" smtClean="0"/>
              <a:t>장</a:t>
            </a:r>
            <a:endParaRPr lang="ko-KR" altLang="en-US" dirty="0"/>
          </a:p>
        </p:txBody>
      </p:sp>
      <p:sp>
        <p:nvSpPr>
          <p:cNvPr id="3" name="내용 개체 틀 2"/>
          <p:cNvSpPr>
            <a:spLocks noGrp="1"/>
          </p:cNvSpPr>
          <p:nvPr>
            <p:ph idx="1"/>
          </p:nvPr>
        </p:nvSpPr>
        <p:spPr/>
        <p:txBody>
          <a:bodyPr>
            <a:normAutofit fontScale="77500" lnSpcReduction="20000"/>
          </a:bodyPr>
          <a:lstStyle/>
          <a:p>
            <a:r>
              <a:rPr lang="ko-KR" altLang="en-US" dirty="0" smtClean="0"/>
              <a:t>그런 </a:t>
            </a:r>
            <a:r>
              <a:rPr lang="ko-KR" altLang="en-US" dirty="0"/>
              <a:t>방향에서 벗어나서 종교를 보는 관점과 종교연구를 하는 시각은 없는 것인가</a:t>
            </a:r>
            <a:r>
              <a:rPr lang="en-US" altLang="ko-KR" dirty="0"/>
              <a:t>? </a:t>
            </a:r>
            <a:endParaRPr lang="en-US" altLang="ko-KR" dirty="0" smtClean="0"/>
          </a:p>
          <a:p>
            <a:r>
              <a:rPr lang="ko-KR" altLang="en-US" dirty="0" smtClean="0"/>
              <a:t>추상적인 </a:t>
            </a:r>
            <a:r>
              <a:rPr lang="ko-KR" altLang="en-US" dirty="0"/>
              <a:t>보편성이 아니라</a:t>
            </a:r>
            <a:r>
              <a:rPr lang="en-US" altLang="ko-KR" dirty="0"/>
              <a:t>, </a:t>
            </a:r>
            <a:r>
              <a:rPr lang="ko-KR" altLang="en-US" b="1" dirty="0"/>
              <a:t>특정의 자리</a:t>
            </a:r>
            <a:r>
              <a:rPr lang="en-US" altLang="ko-KR" b="1" dirty="0"/>
              <a:t>(location)</a:t>
            </a:r>
            <a:r>
              <a:rPr lang="ko-KR" altLang="en-US" b="1" dirty="0"/>
              <a:t>를 중시하고</a:t>
            </a:r>
            <a:r>
              <a:rPr lang="en-US" altLang="ko-KR" b="1" dirty="0"/>
              <a:t>, </a:t>
            </a:r>
            <a:r>
              <a:rPr lang="ko-KR" altLang="en-US" b="1" dirty="0" err="1"/>
              <a:t>퍼포먼스</a:t>
            </a:r>
            <a:r>
              <a:rPr lang="en-US" altLang="ko-KR" b="1" dirty="0"/>
              <a:t>, </a:t>
            </a:r>
            <a:r>
              <a:rPr lang="ko-KR" altLang="en-US" b="1" dirty="0" err="1"/>
              <a:t>체화</a:t>
            </a:r>
            <a:r>
              <a:rPr lang="en-US" altLang="ko-KR" b="1" dirty="0"/>
              <a:t>(</a:t>
            </a:r>
            <a:r>
              <a:rPr lang="ko-KR" altLang="en-US" b="1" dirty="0" err="1"/>
              <a:t>體化</a:t>
            </a:r>
            <a:r>
              <a:rPr lang="en-US" altLang="ko-KR" b="1" dirty="0"/>
              <a:t>), </a:t>
            </a:r>
            <a:r>
              <a:rPr lang="ko-KR" altLang="en-US" b="1" dirty="0"/>
              <a:t>물질성의 측면</a:t>
            </a:r>
            <a:r>
              <a:rPr lang="ko-KR" altLang="en-US" dirty="0"/>
              <a:t>을</a:t>
            </a:r>
            <a:r>
              <a:rPr lang="ko-KR" altLang="en-US" b="1" dirty="0"/>
              <a:t> </a:t>
            </a:r>
            <a:r>
              <a:rPr lang="ko-KR" altLang="en-US" dirty="0"/>
              <a:t>강조하는 그런 관점을 제시할 수는 없는가</a:t>
            </a:r>
            <a:r>
              <a:rPr lang="en-US" altLang="ko-KR" dirty="0"/>
              <a:t>? </a:t>
            </a:r>
            <a:endParaRPr lang="en-US" altLang="ko-KR" dirty="0" smtClean="0"/>
          </a:p>
          <a:p>
            <a:r>
              <a:rPr lang="ko-KR" altLang="en-US" dirty="0" smtClean="0"/>
              <a:t>언제까지 연구의 </a:t>
            </a:r>
            <a:r>
              <a:rPr lang="ko-KR" altLang="en-US" dirty="0"/>
              <a:t>대상은 광분</a:t>
            </a:r>
            <a:r>
              <a:rPr lang="en-US" altLang="ko-KR" dirty="0"/>
              <a:t>(</a:t>
            </a:r>
            <a:r>
              <a:rPr lang="ko-KR" altLang="en-US" dirty="0"/>
              <a:t>狂奔</a:t>
            </a:r>
            <a:r>
              <a:rPr lang="en-US" altLang="ko-KR" dirty="0"/>
              <a:t>)</a:t>
            </a:r>
            <a:r>
              <a:rPr lang="ko-KR" altLang="en-US" dirty="0"/>
              <a:t>하는 신자</a:t>
            </a:r>
            <a:r>
              <a:rPr lang="en-US" altLang="ko-KR" dirty="0"/>
              <a:t>, </a:t>
            </a:r>
            <a:r>
              <a:rPr lang="ko-KR" altLang="en-US" dirty="0"/>
              <a:t>연구의 주체는 냉정하게 관찰하는 사색가라는 양분법을 그대로 유지해야 하는가</a:t>
            </a:r>
            <a:r>
              <a:rPr lang="en-US" altLang="ko-KR" dirty="0"/>
              <a:t>? </a:t>
            </a:r>
            <a:endParaRPr lang="en-US" altLang="ko-KR" dirty="0" smtClean="0"/>
          </a:p>
          <a:p>
            <a:r>
              <a:rPr lang="ko-KR" altLang="en-US" dirty="0" smtClean="0"/>
              <a:t>연구자는 </a:t>
            </a:r>
            <a:r>
              <a:rPr lang="ko-KR" altLang="en-US" dirty="0"/>
              <a:t>머리만 있는 존재가 아니라</a:t>
            </a:r>
            <a:r>
              <a:rPr lang="en-US" altLang="ko-KR" dirty="0"/>
              <a:t>, </a:t>
            </a:r>
            <a:r>
              <a:rPr lang="ko-KR" altLang="en-US" dirty="0"/>
              <a:t>몸뚱이를 가지고 있으며 그를 통해 종교를 믿는 사람들을 포함하여 다른 사람들과 일상의 세계에서 관계를 맺고 있다</a:t>
            </a:r>
            <a:r>
              <a:rPr lang="en-US" altLang="ko-KR" dirty="0"/>
              <a:t>. </a:t>
            </a:r>
            <a:endParaRPr lang="en-US" altLang="ko-KR" dirty="0" smtClean="0"/>
          </a:p>
          <a:p>
            <a:r>
              <a:rPr lang="en-US" altLang="ko-KR" dirty="0" smtClean="0"/>
              <a:t>“</a:t>
            </a:r>
            <a:r>
              <a:rPr lang="en-US" altLang="ko-KR" dirty="0"/>
              <a:t>real-world </a:t>
            </a:r>
            <a:r>
              <a:rPr lang="en-US" altLang="ko-KR" dirty="0" err="1"/>
              <a:t>religion</a:t>
            </a:r>
            <a:r>
              <a:rPr lang="en-US" altLang="ko-KR" b="1" dirty="0" err="1"/>
              <a:t>ing</a:t>
            </a:r>
            <a:r>
              <a:rPr lang="en-US" altLang="ko-KR" dirty="0"/>
              <a:t>"</a:t>
            </a:r>
            <a:r>
              <a:rPr lang="ko-KR" altLang="en-US" dirty="0"/>
              <a:t>의 측면을 분석하고 이해하는 일</a:t>
            </a:r>
            <a:r>
              <a:rPr lang="en-US" altLang="ko-KR" dirty="0"/>
              <a:t>, </a:t>
            </a:r>
            <a:r>
              <a:rPr lang="ko-KR" altLang="en-US" dirty="0"/>
              <a:t>그것이 필요하다</a:t>
            </a:r>
            <a:r>
              <a:rPr lang="en-US" altLang="ko-KR" dirty="0"/>
              <a:t>.</a:t>
            </a:r>
          </a:p>
          <a:p>
            <a:endParaRPr lang="ko-KR" altLang="en-US" dirty="0"/>
          </a:p>
        </p:txBody>
      </p:sp>
    </p:spTree>
    <p:extLst>
      <p:ext uri="{BB962C8B-B14F-4D97-AF65-F5344CB8AC3E}">
        <p14:creationId xmlns:p14="http://schemas.microsoft.com/office/powerpoint/2010/main" val="142041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6-9 (</a:t>
            </a:r>
            <a:r>
              <a:rPr lang="ko-KR" altLang="en-US" dirty="0"/>
              <a:t>사례를 통해 종교를 재정의하는 일이 필요함을 밝힘</a:t>
            </a:r>
            <a:r>
              <a:rPr lang="en-US" altLang="ko-KR" dirty="0" smtClean="0"/>
              <a:t>)</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a:t>6</a:t>
            </a:r>
            <a:r>
              <a:rPr lang="ko-KR" altLang="en-US" dirty="0"/>
              <a:t>장 마오리족 및 그 근처 부족인의 관점이 새롭게 알려주는 측면을 </a:t>
            </a:r>
            <a:r>
              <a:rPr lang="ko-KR" altLang="en-US" dirty="0" smtClean="0"/>
              <a:t>강조</a:t>
            </a:r>
            <a:r>
              <a:rPr lang="en-US" altLang="ko-KR" dirty="0" smtClean="0"/>
              <a:t>. </a:t>
            </a:r>
          </a:p>
          <a:p>
            <a:r>
              <a:rPr lang="ko-KR" altLang="en-US" dirty="0" smtClean="0"/>
              <a:t>테 </a:t>
            </a:r>
            <a:r>
              <a:rPr lang="ko-KR" altLang="en-US" dirty="0" err="1"/>
              <a:t>파카카의</a:t>
            </a:r>
            <a:r>
              <a:rPr lang="ko-KR" altLang="en-US" dirty="0"/>
              <a:t> 다음과 같은 언표</a:t>
            </a:r>
            <a:r>
              <a:rPr lang="en-US" altLang="ko-KR" dirty="0"/>
              <a:t>, “</a:t>
            </a:r>
            <a:r>
              <a:rPr lang="ko-KR" altLang="en-US" dirty="0"/>
              <a:t>종교 활동의 목적은 폭력을 행하지만 면죄부를 받고자 하는 것</a:t>
            </a:r>
            <a:r>
              <a:rPr lang="ko-KR" altLang="en-US" dirty="0" smtClean="0"/>
              <a:t>” 이것을 </a:t>
            </a:r>
            <a:r>
              <a:rPr lang="ko-KR" altLang="en-US" dirty="0" err="1" smtClean="0"/>
              <a:t>심사숙고한다</a:t>
            </a:r>
            <a:r>
              <a:rPr lang="en-US" altLang="ko-KR" dirty="0"/>
              <a:t>. </a:t>
            </a:r>
            <a:endParaRPr lang="en-US" altLang="ko-KR" dirty="0" smtClean="0"/>
          </a:p>
          <a:p>
            <a:r>
              <a:rPr lang="en-US" altLang="ko-KR" dirty="0" smtClean="0"/>
              <a:t>“</a:t>
            </a:r>
            <a:r>
              <a:rPr lang="ko-KR" altLang="en-US" dirty="0" err="1"/>
              <a:t>타부</a:t>
            </a:r>
            <a:r>
              <a:rPr lang="ko-KR" altLang="en-US" dirty="0"/>
              <a:t>”라는 폴리네시아어가 주는 의미가 아직도 충분하게 연구되지 못했다</a:t>
            </a:r>
            <a:r>
              <a:rPr lang="en-US" altLang="ko-KR" dirty="0" smtClean="0"/>
              <a:t>.</a:t>
            </a:r>
          </a:p>
          <a:p>
            <a:endParaRPr lang="en-US" altLang="ko-KR" dirty="0"/>
          </a:p>
          <a:p>
            <a:r>
              <a:rPr lang="en-US" altLang="ko-KR" dirty="0"/>
              <a:t>7</a:t>
            </a:r>
            <a:r>
              <a:rPr lang="ko-KR" altLang="en-US" dirty="0"/>
              <a:t>장 아메리카 인디언</a:t>
            </a:r>
            <a:r>
              <a:rPr lang="en-US" altLang="ko-KR" dirty="0"/>
              <a:t>, </a:t>
            </a:r>
            <a:r>
              <a:rPr lang="ko-KR" altLang="en-US" dirty="0" err="1"/>
              <a:t>아니시나베그족을</a:t>
            </a:r>
            <a:r>
              <a:rPr lang="ko-KR" altLang="en-US" dirty="0"/>
              <a:t> 연구한 </a:t>
            </a:r>
            <a:r>
              <a:rPr lang="ko-KR" altLang="en-US" dirty="0" err="1"/>
              <a:t>어빙</a:t>
            </a:r>
            <a:r>
              <a:rPr lang="ko-KR" altLang="en-US" dirty="0"/>
              <a:t> </a:t>
            </a:r>
            <a:r>
              <a:rPr lang="ko-KR" altLang="en-US" dirty="0" err="1"/>
              <a:t>할로웰</a:t>
            </a:r>
            <a:r>
              <a:rPr lang="ko-KR" altLang="en-US" dirty="0"/>
              <a:t> 및 </a:t>
            </a:r>
            <a:r>
              <a:rPr lang="ko-KR" altLang="en-US" dirty="0" err="1"/>
              <a:t>켄</a:t>
            </a:r>
            <a:r>
              <a:rPr lang="ko-KR" altLang="en-US" dirty="0"/>
              <a:t> </a:t>
            </a:r>
            <a:r>
              <a:rPr lang="ko-KR" altLang="en-US" dirty="0" err="1"/>
              <a:t>모리슨의</a:t>
            </a:r>
            <a:r>
              <a:rPr lang="ko-KR" altLang="en-US" dirty="0"/>
              <a:t> 작업을 통해 숙고가 계속된다</a:t>
            </a:r>
            <a:r>
              <a:rPr lang="en-US" altLang="ko-KR" dirty="0"/>
              <a:t>. </a:t>
            </a:r>
            <a:endParaRPr lang="en-US" altLang="ko-KR" dirty="0" smtClean="0"/>
          </a:p>
          <a:p>
            <a:r>
              <a:rPr lang="ko-KR" altLang="en-US" dirty="0" smtClean="0"/>
              <a:t>애니미즘과 토테미즘</a:t>
            </a:r>
            <a:r>
              <a:rPr lang="en-US" altLang="ko-KR" dirty="0" smtClean="0"/>
              <a:t>--</a:t>
            </a:r>
            <a:r>
              <a:rPr lang="en-US" altLang="ko-KR" dirty="0" smtClean="0">
                <a:sym typeface="Wingdings" pitchFamily="2" charset="2"/>
              </a:rPr>
              <a:t></a:t>
            </a:r>
            <a:r>
              <a:rPr lang="ko-KR" altLang="en-US" dirty="0" smtClean="0"/>
              <a:t> </a:t>
            </a:r>
            <a:r>
              <a:rPr lang="ko-KR" altLang="en-US" dirty="0"/>
              <a:t>서로 다른 여러 종</a:t>
            </a:r>
            <a:r>
              <a:rPr lang="en-US" altLang="ko-KR" dirty="0"/>
              <a:t>(</a:t>
            </a:r>
            <a:r>
              <a:rPr lang="ko-KR" altLang="en-US" dirty="0"/>
              <a:t>種</a:t>
            </a:r>
            <a:r>
              <a:rPr lang="en-US" altLang="ko-KR" dirty="0"/>
              <a:t>)</a:t>
            </a:r>
            <a:r>
              <a:rPr lang="ko-KR" altLang="en-US" dirty="0" err="1"/>
              <a:t>끼리의</a:t>
            </a:r>
            <a:r>
              <a:rPr lang="ko-KR" altLang="en-US" dirty="0"/>
              <a:t> 상호작용을 나타내고자 마련된 </a:t>
            </a:r>
            <a:r>
              <a:rPr lang="ko-KR" altLang="en-US" dirty="0" smtClean="0"/>
              <a:t>것</a:t>
            </a:r>
            <a:r>
              <a:rPr lang="en-US" altLang="ko-KR" dirty="0" smtClean="0"/>
              <a:t>. </a:t>
            </a:r>
            <a:r>
              <a:rPr lang="ko-KR" altLang="en-US" dirty="0"/>
              <a:t>여기서는 서로 다른 종 사이의 관계가 중심이다</a:t>
            </a:r>
            <a:r>
              <a:rPr lang="en-US" altLang="ko-KR" dirty="0"/>
              <a:t>.</a:t>
            </a:r>
          </a:p>
          <a:p>
            <a:endParaRPr lang="ko-KR" altLang="en-US" dirty="0"/>
          </a:p>
        </p:txBody>
      </p:sp>
    </p:spTree>
    <p:extLst>
      <p:ext uri="{BB962C8B-B14F-4D97-AF65-F5344CB8AC3E}">
        <p14:creationId xmlns:p14="http://schemas.microsoft.com/office/powerpoint/2010/main" val="148395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6-9 (</a:t>
            </a:r>
            <a:r>
              <a:rPr lang="ko-KR" altLang="en-US" dirty="0"/>
              <a:t>사례를 통해 종교를 재정의하는 일이 필요함을 밝힘</a:t>
            </a:r>
            <a:r>
              <a:rPr lang="en-US" altLang="ko-KR" dirty="0"/>
              <a:t>)</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a:t>8</a:t>
            </a:r>
            <a:r>
              <a:rPr lang="ko-KR" altLang="en-US" dirty="0"/>
              <a:t>장 애니미즘 가운데에서도 물질과의 관계를 다룬다</a:t>
            </a:r>
            <a:r>
              <a:rPr lang="en-US" altLang="ko-KR" dirty="0"/>
              <a:t>. </a:t>
            </a:r>
            <a:endParaRPr lang="en-US" altLang="ko-KR" dirty="0" smtClean="0"/>
          </a:p>
          <a:p>
            <a:r>
              <a:rPr lang="ko-KR" altLang="en-US" dirty="0" smtClean="0"/>
              <a:t>해리 </a:t>
            </a:r>
            <a:r>
              <a:rPr lang="ko-KR" altLang="en-US" dirty="0" err="1"/>
              <a:t>가루바의</a:t>
            </a:r>
            <a:r>
              <a:rPr lang="ko-KR" altLang="en-US" dirty="0"/>
              <a:t> “</a:t>
            </a:r>
            <a:r>
              <a:rPr lang="ko-KR" altLang="en-US" dirty="0" err="1"/>
              <a:t>애니미스트</a:t>
            </a:r>
            <a:r>
              <a:rPr lang="ko-KR" altLang="en-US" dirty="0"/>
              <a:t> 물질주의”</a:t>
            </a:r>
            <a:r>
              <a:rPr lang="en-US" altLang="ko-KR" dirty="0"/>
              <a:t>(animist materialism)</a:t>
            </a:r>
            <a:r>
              <a:rPr lang="ko-KR" altLang="en-US" dirty="0"/>
              <a:t>에 관한 논의가 도움을 준다</a:t>
            </a:r>
            <a:r>
              <a:rPr lang="en-US" altLang="ko-KR" dirty="0"/>
              <a:t>. </a:t>
            </a:r>
            <a:r>
              <a:rPr lang="ko-KR" altLang="en-US" dirty="0"/>
              <a:t>서아프리카 지역에서 유래한 “</a:t>
            </a:r>
            <a:r>
              <a:rPr lang="ko-KR" altLang="en-US" dirty="0" err="1"/>
              <a:t>페티시</a:t>
            </a:r>
            <a:r>
              <a:rPr lang="ko-KR" altLang="en-US" dirty="0"/>
              <a:t>”</a:t>
            </a:r>
            <a:r>
              <a:rPr lang="en-US" altLang="ko-KR" dirty="0"/>
              <a:t>(fetish)</a:t>
            </a:r>
            <a:r>
              <a:rPr lang="ko-KR" altLang="en-US" dirty="0"/>
              <a:t>에 관한 것이 거론된다</a:t>
            </a:r>
            <a:r>
              <a:rPr lang="en-US" altLang="ko-KR" dirty="0" smtClean="0"/>
              <a:t>.</a:t>
            </a:r>
          </a:p>
          <a:p>
            <a:endParaRPr lang="en-US" altLang="ko-KR" dirty="0"/>
          </a:p>
          <a:p>
            <a:r>
              <a:rPr lang="en-US" altLang="ko-KR" dirty="0"/>
              <a:t>9</a:t>
            </a:r>
            <a:r>
              <a:rPr lang="ko-KR" altLang="en-US" dirty="0"/>
              <a:t>장 오래 전에 작고한 </a:t>
            </a:r>
            <a:r>
              <a:rPr lang="ko-KR" altLang="en-US" dirty="0" err="1"/>
              <a:t>랍비의</a:t>
            </a:r>
            <a:r>
              <a:rPr lang="ko-KR" altLang="en-US" dirty="0"/>
              <a:t> 무덤을 순례하는 유대교의 사례를 통해 유대교를 “신에 대한 믿음”으로 규정하려는 시도가 얼마나 현실과 먼 것인지 밝힌다</a:t>
            </a:r>
            <a:r>
              <a:rPr lang="en-US" altLang="ko-KR" dirty="0"/>
              <a:t>. </a:t>
            </a:r>
            <a:r>
              <a:rPr lang="ko-KR" altLang="en-US" dirty="0" smtClean="0"/>
              <a:t>유대교가 </a:t>
            </a:r>
            <a:r>
              <a:rPr lang="ko-KR" altLang="en-US" dirty="0"/>
              <a:t>그렇게 규정될 수 없다면 어째서 다른 종교를 그런 식으로 규정해야 한단 말인가</a:t>
            </a:r>
            <a:r>
              <a:rPr lang="en-US" altLang="ko-KR" dirty="0"/>
              <a:t>? </a:t>
            </a:r>
          </a:p>
        </p:txBody>
      </p:sp>
    </p:spTree>
    <p:extLst>
      <p:ext uri="{BB962C8B-B14F-4D97-AF65-F5344CB8AC3E}">
        <p14:creationId xmlns:p14="http://schemas.microsoft.com/office/powerpoint/2010/main" val="395004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10-11 (</a:t>
            </a:r>
            <a:r>
              <a:rPr lang="ko-KR" altLang="en-US" dirty="0"/>
              <a:t>앞의 논의를 이어받아 좀 더 진행함</a:t>
            </a:r>
            <a:r>
              <a:rPr lang="en-US" altLang="ko-KR" dirty="0" smtClean="0"/>
              <a:t>)</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10</a:t>
            </a:r>
            <a:r>
              <a:rPr lang="ko-KR" altLang="en-US" dirty="0" smtClean="0"/>
              <a:t>장</a:t>
            </a:r>
            <a:r>
              <a:rPr lang="en-US" altLang="ko-KR" dirty="0" smtClean="0"/>
              <a:t>: </a:t>
            </a:r>
            <a:r>
              <a:rPr lang="ko-KR" altLang="en-US" dirty="0" smtClean="0"/>
              <a:t>근대에서도 활발하게 전개되는 </a:t>
            </a:r>
            <a:r>
              <a:rPr lang="ko-KR" altLang="en-US" dirty="0" err="1" smtClean="0"/>
              <a:t>페이건이즘</a:t>
            </a:r>
            <a:r>
              <a:rPr lang="en-US" altLang="ko-KR" dirty="0" smtClean="0"/>
              <a:t>, </a:t>
            </a:r>
            <a:r>
              <a:rPr lang="ko-KR" altLang="en-US" dirty="0" err="1" smtClean="0"/>
              <a:t>신종교를</a:t>
            </a:r>
            <a:r>
              <a:rPr lang="ko-KR" altLang="en-US" dirty="0" smtClean="0"/>
              <a:t> 통해 기존의 근대성과 종교의 관계를 다시 생각한다</a:t>
            </a:r>
            <a:r>
              <a:rPr lang="en-US" altLang="ko-KR" dirty="0" smtClean="0"/>
              <a:t>. </a:t>
            </a:r>
            <a:r>
              <a:rPr lang="ko-KR" altLang="en-US" dirty="0" smtClean="0"/>
              <a:t>혼합주의</a:t>
            </a:r>
            <a:r>
              <a:rPr lang="en-US" altLang="ko-KR" dirty="0" smtClean="0"/>
              <a:t>, </a:t>
            </a:r>
            <a:r>
              <a:rPr lang="ko-KR" altLang="en-US" dirty="0" err="1" smtClean="0"/>
              <a:t>하이브리티</a:t>
            </a:r>
            <a:r>
              <a:rPr lang="en-US" altLang="ko-KR" dirty="0" smtClean="0"/>
              <a:t>, </a:t>
            </a:r>
            <a:r>
              <a:rPr lang="ko-KR" altLang="en-US" dirty="0" smtClean="0"/>
              <a:t>퓨전 등의 관점은 이른바 근대성의 </a:t>
            </a:r>
            <a:r>
              <a:rPr lang="ko-KR" altLang="en-US" dirty="0" err="1" smtClean="0"/>
              <a:t>탈마법화</a:t>
            </a:r>
            <a:r>
              <a:rPr lang="en-US" altLang="ko-KR" dirty="0" smtClean="0"/>
              <a:t>, </a:t>
            </a:r>
            <a:r>
              <a:rPr lang="ko-KR" altLang="en-US" dirty="0" smtClean="0"/>
              <a:t>합리주의</a:t>
            </a:r>
            <a:r>
              <a:rPr lang="en-US" altLang="ko-KR" dirty="0" smtClean="0"/>
              <a:t>, </a:t>
            </a:r>
            <a:r>
              <a:rPr lang="ko-KR" altLang="en-US" dirty="0" smtClean="0"/>
              <a:t>주지주의 위주의 시각을 교정하게 만든다</a:t>
            </a:r>
            <a:r>
              <a:rPr lang="en-US" altLang="ko-KR" dirty="0" smtClean="0"/>
              <a:t>. </a:t>
            </a:r>
            <a:r>
              <a:rPr lang="ko-KR" altLang="en-US" dirty="0" smtClean="0"/>
              <a:t> </a:t>
            </a:r>
            <a:endParaRPr lang="en-US" altLang="ko-KR" dirty="0" smtClean="0"/>
          </a:p>
          <a:p>
            <a:r>
              <a:rPr lang="ko-KR" altLang="en-US" dirty="0" smtClean="0"/>
              <a:t>근대성에서 상정한 양분법적 주장이 실제로 존재한 적이 없으며</a:t>
            </a:r>
            <a:r>
              <a:rPr lang="en-US" altLang="ko-KR" dirty="0" smtClean="0"/>
              <a:t>, </a:t>
            </a:r>
            <a:r>
              <a:rPr lang="ko-KR" altLang="en-US" dirty="0" smtClean="0"/>
              <a:t>실제로는 뒤섞이게 마련이라면 우리가 근대성 프로젝트의 주장에 의존하며 그대로 받아들일 이유가 무엇인가</a:t>
            </a:r>
            <a:r>
              <a:rPr lang="en-US" altLang="ko-KR" dirty="0" smtClean="0"/>
              <a:t>?</a:t>
            </a:r>
            <a:endParaRPr lang="ko-KR" altLang="en-US" dirty="0"/>
          </a:p>
        </p:txBody>
      </p:sp>
    </p:spTree>
    <p:extLst>
      <p:ext uri="{BB962C8B-B14F-4D97-AF65-F5344CB8AC3E}">
        <p14:creationId xmlns:p14="http://schemas.microsoft.com/office/powerpoint/2010/main" val="28349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10-11 (</a:t>
            </a:r>
            <a:r>
              <a:rPr lang="ko-KR" altLang="en-US" dirty="0"/>
              <a:t>앞의 논의를 이어받아 좀 더 진행함</a:t>
            </a:r>
            <a:r>
              <a:rPr lang="en-US" altLang="ko-KR" dirty="0" smtClean="0"/>
              <a:t>)</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11</a:t>
            </a:r>
            <a:r>
              <a:rPr lang="ko-KR" altLang="en-US" dirty="0" smtClean="0"/>
              <a:t>장</a:t>
            </a:r>
            <a:r>
              <a:rPr lang="en-US" altLang="ko-KR" dirty="0" smtClean="0"/>
              <a:t>: 3</a:t>
            </a:r>
            <a:r>
              <a:rPr lang="ko-KR" altLang="en-US" dirty="0" smtClean="0"/>
              <a:t>장의 문제를 다시 논의함</a:t>
            </a:r>
            <a:r>
              <a:rPr lang="en-US" altLang="ko-KR" dirty="0" smtClean="0"/>
              <a:t>.</a:t>
            </a:r>
          </a:p>
          <a:p>
            <a:r>
              <a:rPr lang="ko-KR" altLang="en-US" dirty="0" smtClean="0"/>
              <a:t>엘리트의 머리 속만 보려고 하지 말고</a:t>
            </a:r>
            <a:r>
              <a:rPr lang="en-US" altLang="ko-KR" dirty="0" smtClean="0"/>
              <a:t>, “</a:t>
            </a:r>
            <a:r>
              <a:rPr lang="ko-KR" altLang="en-US" dirty="0" smtClean="0"/>
              <a:t>보통</a:t>
            </a:r>
            <a:r>
              <a:rPr lang="en-US" altLang="ko-KR" dirty="0" smtClean="0"/>
              <a:t>” </a:t>
            </a:r>
            <a:r>
              <a:rPr lang="ko-KR" altLang="en-US" dirty="0" smtClean="0"/>
              <a:t>사람들의 일상생활</a:t>
            </a:r>
            <a:r>
              <a:rPr lang="en-US" altLang="ko-KR" dirty="0" smtClean="0"/>
              <a:t>, </a:t>
            </a:r>
            <a:r>
              <a:rPr lang="ko-KR" altLang="en-US" dirty="0" smtClean="0"/>
              <a:t>그들의 지방적 사투리와 같은 모습을 느껴 보고자 한다면</a:t>
            </a:r>
            <a:r>
              <a:rPr lang="en-US" altLang="ko-KR" dirty="0" smtClean="0"/>
              <a:t>, </a:t>
            </a:r>
            <a:r>
              <a:rPr lang="ko-KR" altLang="en-US" dirty="0" smtClean="0"/>
              <a:t>그들의 실재 살아가는 모습을 경험한다면 기독교에 대한 시선이 다르게 될 것이다</a:t>
            </a:r>
            <a:r>
              <a:rPr lang="en-US" altLang="ko-KR" dirty="0" smtClean="0"/>
              <a:t>.</a:t>
            </a:r>
          </a:p>
          <a:p>
            <a:r>
              <a:rPr lang="en-US" altLang="ko-KR" b="1" dirty="0" smtClean="0"/>
              <a:t>Belief, transcendence, founders, texts, creeds-</a:t>
            </a:r>
            <a:r>
              <a:rPr lang="en-US" altLang="ko-KR" dirty="0" smtClean="0"/>
              <a:t>---Christianity as a ”world religion”</a:t>
            </a:r>
          </a:p>
          <a:p>
            <a:r>
              <a:rPr lang="en-US" altLang="ko-KR" b="1" dirty="0" smtClean="0"/>
              <a:t>Taboo, </a:t>
            </a:r>
            <a:r>
              <a:rPr lang="en-US" altLang="ko-KR" b="1" dirty="0" err="1" smtClean="0"/>
              <a:t>relationality</a:t>
            </a:r>
            <a:r>
              <a:rPr lang="en-US" altLang="ko-KR" b="1" dirty="0" smtClean="0"/>
              <a:t>, materiality, disciplined practices-</a:t>
            </a:r>
            <a:r>
              <a:rPr lang="en-US" altLang="ko-KR" dirty="0" smtClean="0"/>
              <a:t>---”lived reality”</a:t>
            </a:r>
            <a:endParaRPr lang="ko-KR" altLang="en-US" dirty="0"/>
          </a:p>
        </p:txBody>
      </p:sp>
    </p:spTree>
    <p:extLst>
      <p:ext uri="{BB962C8B-B14F-4D97-AF65-F5344CB8AC3E}">
        <p14:creationId xmlns:p14="http://schemas.microsoft.com/office/powerpoint/2010/main" val="1157030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Of god and goats-</a:t>
            </a:r>
            <a:r>
              <a:rPr lang="ko-KR" altLang="en-US" dirty="0"/>
              <a:t>외계인의</a:t>
            </a:r>
            <a:r>
              <a:rPr lang="en-US" altLang="ko-KR" dirty="0"/>
              <a:t> </a:t>
            </a:r>
            <a:r>
              <a:rPr lang="ko-KR" altLang="en-US" dirty="0"/>
              <a:t>질문</a:t>
            </a:r>
          </a:p>
        </p:txBody>
      </p:sp>
      <p:pic>
        <p:nvPicPr>
          <p:cNvPr id="5" name="내용 개체 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981"/>
            <a:ext cx="4038600" cy="2692400"/>
          </a:xfrm>
        </p:spPr>
      </p:pic>
      <p:sp>
        <p:nvSpPr>
          <p:cNvPr id="4" name="내용 개체 틀 3"/>
          <p:cNvSpPr>
            <a:spLocks noGrp="1"/>
          </p:cNvSpPr>
          <p:nvPr>
            <p:ph sz="half" idx="2"/>
          </p:nvPr>
        </p:nvSpPr>
        <p:spPr/>
        <p:txBody>
          <a:bodyPr>
            <a:normAutofit fontScale="70000" lnSpcReduction="20000"/>
          </a:bodyPr>
          <a:lstStyle/>
          <a:p>
            <a:r>
              <a:rPr lang="ko-KR" altLang="en-US" dirty="0"/>
              <a:t>외계인이 우주비행선을 타고 와서 다음과 같은 요청을 해온다면 당신은 외계인에게 무엇을 보여줄 것인가</a:t>
            </a:r>
            <a:r>
              <a:rPr lang="en-US" altLang="ko-KR" dirty="0"/>
              <a:t>? </a:t>
            </a:r>
            <a:endParaRPr lang="en-US" altLang="ko-KR" dirty="0" smtClean="0"/>
          </a:p>
          <a:p>
            <a:r>
              <a:rPr lang="en-US" altLang="ko-KR" dirty="0" smtClean="0"/>
              <a:t>“</a:t>
            </a:r>
            <a:r>
              <a:rPr lang="ko-KR" altLang="en-US" dirty="0"/>
              <a:t>당신네들이 말하는 종교를 보고 싶습니다</a:t>
            </a:r>
            <a:r>
              <a:rPr lang="en-US" altLang="ko-KR" dirty="0"/>
              <a:t>. </a:t>
            </a:r>
            <a:r>
              <a:rPr lang="ko-KR" altLang="en-US" dirty="0"/>
              <a:t>무엇을 보면 될까요</a:t>
            </a:r>
            <a:r>
              <a:rPr lang="en-US" altLang="ko-KR" dirty="0"/>
              <a:t>?”</a:t>
            </a:r>
          </a:p>
          <a:p>
            <a:r>
              <a:rPr lang="ko-KR" altLang="en-US" dirty="0"/>
              <a:t>그럴 경우</a:t>
            </a:r>
            <a:r>
              <a:rPr lang="en-US" altLang="ko-KR" dirty="0"/>
              <a:t>, </a:t>
            </a:r>
            <a:r>
              <a:rPr lang="ko-KR" altLang="en-US" dirty="0"/>
              <a:t>이른바 신자들 머릿속에 있다는 개인적</a:t>
            </a:r>
            <a:r>
              <a:rPr lang="en-US" altLang="ko-KR" dirty="0"/>
              <a:t>, </a:t>
            </a:r>
            <a:r>
              <a:rPr lang="ko-KR" altLang="en-US" dirty="0"/>
              <a:t>사적인 신념 혹은 신앙을 보여줄 수도 없고</a:t>
            </a:r>
            <a:r>
              <a:rPr lang="en-US" altLang="ko-KR" dirty="0"/>
              <a:t>, </a:t>
            </a:r>
            <a:r>
              <a:rPr lang="ko-KR" altLang="en-US" dirty="0"/>
              <a:t>초월적 신을 보여줄 수도 없을 것이다</a:t>
            </a:r>
            <a:r>
              <a:rPr lang="en-US" altLang="ko-KR" dirty="0"/>
              <a:t>. </a:t>
            </a:r>
          </a:p>
          <a:p>
            <a:r>
              <a:rPr lang="ko-KR" altLang="en-US" dirty="0"/>
              <a:t>또한 외계인이 사용하는 감각기능은 인간과 달라서 청각과 후각으로 파악할 뿐이라면 어디로 가서 무엇을 보여 줄 것인가</a:t>
            </a:r>
            <a:r>
              <a:rPr lang="en-US" altLang="ko-KR" dirty="0"/>
              <a:t>?</a:t>
            </a:r>
          </a:p>
          <a:p>
            <a:pPr marL="0" indent="0">
              <a:buNone/>
            </a:pPr>
            <a:endParaRPr lang="ko-KR" altLang="en-US" dirty="0"/>
          </a:p>
        </p:txBody>
      </p:sp>
    </p:spTree>
    <p:extLst>
      <p:ext uri="{BB962C8B-B14F-4D97-AF65-F5344CB8AC3E}">
        <p14:creationId xmlns:p14="http://schemas.microsoft.com/office/powerpoint/2010/main" val="736411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a:t>준비동작 </a:t>
            </a:r>
            <a:r>
              <a:rPr lang="en-US" altLang="ko-KR" dirty="0"/>
              <a:t>4</a:t>
            </a:r>
            <a:r>
              <a:rPr lang="ko-KR" altLang="en-US" dirty="0" smtClean="0"/>
              <a:t>가지</a:t>
            </a:r>
            <a:endParaRPr lang="ko-KR" altLang="en-US" dirty="0"/>
          </a:p>
        </p:txBody>
      </p:sp>
      <p:sp>
        <p:nvSpPr>
          <p:cNvPr id="5" name="내용 개체 틀 4"/>
          <p:cNvSpPr>
            <a:spLocks noGrp="1"/>
          </p:cNvSpPr>
          <p:nvPr>
            <p:ph idx="1"/>
          </p:nvPr>
        </p:nvSpPr>
        <p:spPr/>
        <p:txBody>
          <a:bodyPr>
            <a:normAutofit fontScale="85000" lnSpcReduction="20000"/>
          </a:bodyPr>
          <a:lstStyle/>
          <a:p>
            <a:r>
              <a:rPr lang="ko-KR" altLang="en-US" dirty="0"/>
              <a:t>구습</a:t>
            </a:r>
            <a:r>
              <a:rPr lang="en-US" altLang="ko-KR" dirty="0"/>
              <a:t>(</a:t>
            </a:r>
            <a:r>
              <a:rPr lang="ko-KR" altLang="en-US" dirty="0"/>
              <a:t>舊習</a:t>
            </a:r>
            <a:r>
              <a:rPr lang="en-US" altLang="ko-KR" dirty="0"/>
              <a:t>)</a:t>
            </a:r>
            <a:r>
              <a:rPr lang="ko-KR" altLang="en-US" dirty="0"/>
              <a:t>에서 벗어나 다른 곳으로 가기 위해 몸을 푸는 준비동작</a:t>
            </a:r>
          </a:p>
          <a:p>
            <a:r>
              <a:rPr lang="en-US" altLang="ko-KR" dirty="0" smtClean="0"/>
              <a:t>1. </a:t>
            </a:r>
            <a:r>
              <a:rPr lang="ko-KR" altLang="en-US" dirty="0" smtClean="0"/>
              <a:t>걷기</a:t>
            </a:r>
            <a:r>
              <a:rPr lang="en-US" altLang="ko-KR" dirty="0" smtClean="0"/>
              <a:t>: </a:t>
            </a:r>
            <a:r>
              <a:rPr lang="ko-KR" altLang="en-US" dirty="0"/>
              <a:t>사람들이 걷는 방식은 저마다 같지 않다</a:t>
            </a:r>
            <a:r>
              <a:rPr lang="en-US" altLang="ko-KR" dirty="0"/>
              <a:t>. </a:t>
            </a:r>
            <a:r>
              <a:rPr lang="ko-KR" altLang="en-US" dirty="0"/>
              <a:t>어떻게 걷느냐에 따라 몸의 느낌도 다르게 된다</a:t>
            </a:r>
            <a:r>
              <a:rPr lang="en-US" altLang="ko-KR" dirty="0"/>
              <a:t>. </a:t>
            </a:r>
            <a:r>
              <a:rPr lang="ko-KR" altLang="en-US" dirty="0"/>
              <a:t>일상의 사소한 행위에 주의를 기울이는 연습이 필요하다</a:t>
            </a:r>
            <a:r>
              <a:rPr lang="en-US" altLang="ko-KR" dirty="0"/>
              <a:t>. </a:t>
            </a:r>
            <a:endParaRPr lang="en-US" altLang="ko-KR" dirty="0" smtClean="0"/>
          </a:p>
          <a:p>
            <a:r>
              <a:rPr lang="ko-KR" altLang="en-US" dirty="0" smtClean="0"/>
              <a:t>걸으면서 </a:t>
            </a:r>
            <a:r>
              <a:rPr lang="ko-KR" altLang="en-US" dirty="0"/>
              <a:t>나의 몸에 느껴지는 감각을 알아차리기</a:t>
            </a:r>
            <a:r>
              <a:rPr lang="en-US" altLang="ko-KR" dirty="0"/>
              <a:t>, </a:t>
            </a:r>
            <a:r>
              <a:rPr lang="ko-KR" altLang="en-US" dirty="0"/>
              <a:t>다른 사람들이 걷는 모습을 주의 깊게 관찰하기</a:t>
            </a:r>
            <a:r>
              <a:rPr lang="en-US" altLang="ko-KR" dirty="0"/>
              <a:t>, </a:t>
            </a:r>
            <a:r>
              <a:rPr lang="ko-KR" altLang="en-US" dirty="0"/>
              <a:t>남녀노소의 구분에 따라 어떻게 걷는 방식이 달라지는지 알기</a:t>
            </a:r>
            <a:r>
              <a:rPr lang="en-US" altLang="ko-KR" dirty="0"/>
              <a:t>, </a:t>
            </a:r>
            <a:r>
              <a:rPr lang="ko-KR" altLang="en-US" dirty="0"/>
              <a:t>걷는 것이 다른 움직임 즉 앉는 것</a:t>
            </a:r>
            <a:r>
              <a:rPr lang="en-US" altLang="ko-KR" dirty="0"/>
              <a:t>, </a:t>
            </a:r>
            <a:r>
              <a:rPr lang="ko-KR" altLang="en-US" dirty="0"/>
              <a:t>뛰는 것</a:t>
            </a:r>
            <a:r>
              <a:rPr lang="en-US" altLang="ko-KR" dirty="0"/>
              <a:t>, </a:t>
            </a:r>
            <a:r>
              <a:rPr lang="ko-KR" altLang="en-US" dirty="0"/>
              <a:t>운전하는 것 등과 대비되어 규정되는 방식을 </a:t>
            </a:r>
            <a:r>
              <a:rPr lang="ko-KR" altLang="en-US" dirty="0" smtClean="0"/>
              <a:t>알기</a:t>
            </a:r>
            <a:r>
              <a:rPr lang="en-US" altLang="ko-KR" dirty="0"/>
              <a:t>.</a:t>
            </a:r>
            <a:endParaRPr lang="ko-KR" altLang="en-US" dirty="0"/>
          </a:p>
        </p:txBody>
      </p:sp>
    </p:spTree>
    <p:extLst>
      <p:ext uri="{BB962C8B-B14F-4D97-AF65-F5344CB8AC3E}">
        <p14:creationId xmlns:p14="http://schemas.microsoft.com/office/powerpoint/2010/main" val="4024132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 </a:t>
            </a:r>
            <a:r>
              <a:rPr lang="ko-KR" altLang="en-US" dirty="0" smtClean="0"/>
              <a:t>걷기</a:t>
            </a:r>
            <a:endParaRPr lang="ko-KR" altLang="en-US" dirty="0"/>
          </a:p>
        </p:txBody>
      </p:sp>
      <p:sp>
        <p:nvSpPr>
          <p:cNvPr id="3" name="내용 개체 틀 2"/>
          <p:cNvSpPr>
            <a:spLocks noGrp="1"/>
          </p:cNvSpPr>
          <p:nvPr>
            <p:ph idx="1"/>
          </p:nvPr>
        </p:nvSpPr>
        <p:spPr/>
        <p:txBody>
          <a:bodyPr>
            <a:normAutofit fontScale="77500" lnSpcReduction="20000"/>
          </a:bodyPr>
          <a:lstStyle/>
          <a:p>
            <a:r>
              <a:rPr lang="ko-KR" altLang="en-US" dirty="0"/>
              <a:t>그냥 걷는 것과 행진하는 것이 어떤 몸동작으로 구분되는지 살피기</a:t>
            </a:r>
            <a:r>
              <a:rPr lang="en-US" altLang="ko-KR" dirty="0"/>
              <a:t>, </a:t>
            </a:r>
            <a:r>
              <a:rPr lang="ko-KR" altLang="en-US" dirty="0"/>
              <a:t>맨발로 걷는 것과 신발신고 걷는 것의 차이를 느끼기</a:t>
            </a:r>
            <a:r>
              <a:rPr lang="en-US" altLang="ko-KR" dirty="0"/>
              <a:t>, </a:t>
            </a:r>
            <a:r>
              <a:rPr lang="ko-KR" altLang="en-US" dirty="0"/>
              <a:t>여러 가지 걷는 스타일을 시도하면서 그 차이를 몸으로 </a:t>
            </a:r>
            <a:r>
              <a:rPr lang="ko-KR" altLang="en-US" dirty="0" smtClean="0"/>
              <a:t>알기</a:t>
            </a:r>
            <a:r>
              <a:rPr lang="en-US" altLang="ko-KR" dirty="0" smtClean="0"/>
              <a:t>.</a:t>
            </a:r>
            <a:endParaRPr lang="ko-KR" altLang="en-US" dirty="0"/>
          </a:p>
          <a:p>
            <a:endParaRPr lang="en-US" altLang="ko-KR" dirty="0" smtClean="0"/>
          </a:p>
          <a:p>
            <a:r>
              <a:rPr lang="en-US" altLang="ko-KR" dirty="0" smtClean="0"/>
              <a:t>“</a:t>
            </a:r>
            <a:r>
              <a:rPr lang="ko-KR" altLang="en-US" dirty="0"/>
              <a:t>당신의 몸이 어떻게 느낍니까</a:t>
            </a:r>
            <a:r>
              <a:rPr lang="en-US" altLang="ko-KR" dirty="0"/>
              <a:t>?”</a:t>
            </a:r>
            <a:r>
              <a:rPr lang="ko-KR" altLang="en-US" dirty="0"/>
              <a:t>라는 질문과 “당신은 어떻게 느낍니까</a:t>
            </a:r>
            <a:r>
              <a:rPr lang="en-US" altLang="ko-KR" dirty="0"/>
              <a:t>?”</a:t>
            </a:r>
            <a:r>
              <a:rPr lang="ko-KR" altLang="en-US" dirty="0"/>
              <a:t>라는 질문을 같은 것으로 </a:t>
            </a:r>
            <a:r>
              <a:rPr lang="ko-KR" altLang="en-US" dirty="0" smtClean="0"/>
              <a:t>여기는가</a:t>
            </a:r>
            <a:r>
              <a:rPr lang="en-US" altLang="ko-KR" dirty="0" smtClean="0"/>
              <a:t>? </a:t>
            </a:r>
            <a:r>
              <a:rPr lang="ko-KR" altLang="en-US" dirty="0" smtClean="0"/>
              <a:t>아니면 차이가 </a:t>
            </a:r>
            <a:r>
              <a:rPr lang="ko-KR" altLang="en-US" dirty="0"/>
              <a:t>있다고 </a:t>
            </a:r>
            <a:r>
              <a:rPr lang="ko-KR" altLang="en-US" dirty="0" smtClean="0"/>
              <a:t>보는가</a:t>
            </a:r>
            <a:r>
              <a:rPr lang="en-US" altLang="ko-KR" dirty="0" smtClean="0"/>
              <a:t>? </a:t>
            </a:r>
          </a:p>
          <a:p>
            <a:r>
              <a:rPr lang="ko-KR" altLang="en-US" dirty="0" smtClean="0"/>
              <a:t>당신이 </a:t>
            </a:r>
            <a:r>
              <a:rPr lang="ko-KR" altLang="en-US" dirty="0"/>
              <a:t>일상적으로 행하는 동작</a:t>
            </a:r>
            <a:r>
              <a:rPr lang="en-US" altLang="ko-KR" dirty="0"/>
              <a:t>, </a:t>
            </a:r>
            <a:r>
              <a:rPr lang="ko-KR" altLang="en-US" dirty="0"/>
              <a:t>흔히 보는 물건</a:t>
            </a:r>
            <a:r>
              <a:rPr lang="en-US" altLang="ko-KR" dirty="0"/>
              <a:t>, </a:t>
            </a:r>
            <a:r>
              <a:rPr lang="ko-KR" altLang="en-US" dirty="0"/>
              <a:t>그 표면</a:t>
            </a:r>
            <a:r>
              <a:rPr lang="en-US" altLang="ko-KR" dirty="0"/>
              <a:t>, </a:t>
            </a:r>
            <a:r>
              <a:rPr lang="ko-KR" altLang="en-US" dirty="0"/>
              <a:t>스치는 감촉에 주의를 기울여 느껴보기</a:t>
            </a:r>
            <a:r>
              <a:rPr lang="en-US" altLang="ko-KR" dirty="0" smtClean="0"/>
              <a:t>...</a:t>
            </a:r>
          </a:p>
          <a:p>
            <a:r>
              <a:rPr lang="ko-KR" altLang="en-US" dirty="0" smtClean="0"/>
              <a:t>이런 </a:t>
            </a:r>
            <a:r>
              <a:rPr lang="ko-KR" altLang="en-US" dirty="0"/>
              <a:t>연습은 종교를 공부하는데 도움이 된다</a:t>
            </a:r>
            <a:r>
              <a:rPr lang="en-US" altLang="ko-KR" dirty="0"/>
              <a:t>. </a:t>
            </a:r>
            <a:r>
              <a:rPr lang="ko-KR" altLang="en-US" dirty="0"/>
              <a:t>왜냐하면 </a:t>
            </a:r>
            <a:r>
              <a:rPr lang="ko-KR" altLang="en-US" b="1" dirty="0"/>
              <a:t>종교는 사람들이 이 세상에서 살아가면서 </a:t>
            </a:r>
            <a:r>
              <a:rPr lang="ko-KR" altLang="en-US" b="1" dirty="0" smtClean="0"/>
              <a:t>느끼고 행하는 </a:t>
            </a:r>
            <a:r>
              <a:rPr lang="ko-KR" altLang="en-US" b="1" dirty="0"/>
              <a:t>것이기 때문에</a:t>
            </a:r>
            <a:r>
              <a:rPr lang="en-US" altLang="ko-KR" dirty="0"/>
              <a:t>... </a:t>
            </a:r>
          </a:p>
          <a:p>
            <a:endParaRPr lang="ko-KR" altLang="en-US" dirty="0"/>
          </a:p>
        </p:txBody>
      </p:sp>
    </p:spTree>
    <p:extLst>
      <p:ext uri="{BB962C8B-B14F-4D97-AF65-F5344CB8AC3E}">
        <p14:creationId xmlns:p14="http://schemas.microsoft.com/office/powerpoint/2010/main" val="4009087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Donner </a:t>
            </a:r>
            <a:r>
              <a:rPr lang="en-US" altLang="ko-KR" dirty="0"/>
              <a:t>Symposium ‘Religion and Food’ in June, 2014</a:t>
            </a:r>
            <a:r>
              <a:rPr lang="en-US" altLang="ko-KR" dirty="0" smtClean="0"/>
              <a:t>.</a:t>
            </a:r>
            <a:endParaRPr lang="ko-KR" altLang="en-US" dirty="0"/>
          </a:p>
        </p:txBody>
      </p:sp>
      <p:pic>
        <p:nvPicPr>
          <p:cNvPr id="4" name="내용 개체 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600200"/>
            <a:ext cx="8064895" cy="4525963"/>
          </a:xfrm>
        </p:spPr>
      </p:pic>
    </p:spTree>
    <p:extLst>
      <p:ext uri="{BB962C8B-B14F-4D97-AF65-F5344CB8AC3E}">
        <p14:creationId xmlns:p14="http://schemas.microsoft.com/office/powerpoint/2010/main" val="4186342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2. </a:t>
            </a:r>
            <a:r>
              <a:rPr lang="ko-KR" altLang="en-US" dirty="0" smtClean="0"/>
              <a:t>의자가 </a:t>
            </a:r>
            <a:r>
              <a:rPr lang="ko-KR" altLang="en-US" dirty="0"/>
              <a:t>아닌 것을 </a:t>
            </a:r>
            <a:r>
              <a:rPr lang="ko-KR" altLang="en-US" dirty="0" smtClean="0"/>
              <a:t>그리기</a:t>
            </a:r>
            <a:endParaRPr lang="ko-KR" altLang="en-US" dirty="0"/>
          </a:p>
        </p:txBody>
      </p:sp>
      <p:sp>
        <p:nvSpPr>
          <p:cNvPr id="3" name="내용 개체 틀 2"/>
          <p:cNvSpPr>
            <a:spLocks noGrp="1"/>
          </p:cNvSpPr>
          <p:nvPr>
            <p:ph idx="1"/>
          </p:nvPr>
        </p:nvSpPr>
        <p:spPr/>
        <p:txBody>
          <a:bodyPr>
            <a:normAutofit fontScale="62500" lnSpcReduction="20000"/>
          </a:bodyPr>
          <a:lstStyle/>
          <a:p>
            <a:r>
              <a:rPr lang="ko-KR" altLang="en-US" dirty="0" smtClean="0"/>
              <a:t>늘 </a:t>
            </a:r>
            <a:r>
              <a:rPr lang="ko-KR" altLang="en-US" dirty="0"/>
              <a:t>보던 관점이 아니라 다른 관점으로 익숙한 것을 바라보기</a:t>
            </a:r>
            <a:r>
              <a:rPr lang="en-US" altLang="ko-KR" dirty="0"/>
              <a:t>. </a:t>
            </a:r>
            <a:endParaRPr lang="en-US" altLang="ko-KR" dirty="0" smtClean="0"/>
          </a:p>
          <a:p>
            <a:endParaRPr lang="en-US" altLang="ko-KR" dirty="0" smtClean="0"/>
          </a:p>
          <a:p>
            <a:r>
              <a:rPr lang="ko-KR" altLang="en-US" dirty="0" smtClean="0"/>
              <a:t>책상 </a:t>
            </a:r>
            <a:r>
              <a:rPr lang="ko-KR" altLang="en-US" dirty="0"/>
              <a:t>위에 의자 하나를 올려놓고 의자를 그리는 것이 아니라</a:t>
            </a:r>
            <a:r>
              <a:rPr lang="en-US" altLang="ko-KR" dirty="0"/>
              <a:t>, “</a:t>
            </a:r>
            <a:r>
              <a:rPr lang="ko-KR" altLang="en-US" dirty="0"/>
              <a:t>의자가 아닌 것” </a:t>
            </a:r>
            <a:r>
              <a:rPr lang="en-US" altLang="ko-KR" dirty="0"/>
              <a:t>(not-the-chair)</a:t>
            </a:r>
            <a:r>
              <a:rPr lang="ko-KR" altLang="en-US" dirty="0"/>
              <a:t>을 그려보는 것</a:t>
            </a:r>
            <a:r>
              <a:rPr lang="en-US" altLang="ko-KR" dirty="0"/>
              <a:t>. </a:t>
            </a:r>
            <a:endParaRPr lang="en-US" altLang="ko-KR" dirty="0" smtClean="0"/>
          </a:p>
          <a:p>
            <a:endParaRPr lang="en-US" altLang="ko-KR" dirty="0" smtClean="0"/>
          </a:p>
          <a:p>
            <a:r>
              <a:rPr lang="ko-KR" altLang="en-US" dirty="0" smtClean="0"/>
              <a:t>목욕탕에서 </a:t>
            </a:r>
            <a:r>
              <a:rPr lang="ko-KR" altLang="en-US" dirty="0"/>
              <a:t>당신이 차지하고 있는 공간을 알아보려고 시도하는 것</a:t>
            </a:r>
            <a:r>
              <a:rPr lang="en-US" altLang="ko-KR" dirty="0"/>
              <a:t>. </a:t>
            </a:r>
            <a:endParaRPr lang="en-US" altLang="ko-KR" dirty="0" smtClean="0"/>
          </a:p>
          <a:p>
            <a:endParaRPr lang="en-US" altLang="ko-KR" dirty="0" smtClean="0"/>
          </a:p>
          <a:p>
            <a:r>
              <a:rPr lang="ko-KR" altLang="en-US" dirty="0" err="1" smtClean="0"/>
              <a:t>데이비드</a:t>
            </a:r>
            <a:r>
              <a:rPr lang="ko-KR" altLang="en-US" dirty="0" smtClean="0"/>
              <a:t> </a:t>
            </a:r>
            <a:r>
              <a:rPr lang="ko-KR" altLang="en-US" dirty="0" err="1"/>
              <a:t>터너의</a:t>
            </a:r>
            <a:r>
              <a:rPr lang="ko-KR" altLang="en-US" dirty="0"/>
              <a:t> “</a:t>
            </a:r>
            <a:r>
              <a:rPr lang="en-US" altLang="ko-KR" dirty="0"/>
              <a:t>renunciation"</a:t>
            </a:r>
            <a:r>
              <a:rPr lang="ko-KR" altLang="en-US" dirty="0"/>
              <a:t>이라는 개념</a:t>
            </a:r>
            <a:r>
              <a:rPr lang="en-US" altLang="ko-KR" dirty="0"/>
              <a:t>(</a:t>
            </a:r>
            <a:r>
              <a:rPr lang="ko-KR" altLang="en-US" dirty="0"/>
              <a:t>중단</a:t>
            </a:r>
            <a:r>
              <a:rPr lang="en-US" altLang="ko-KR" dirty="0"/>
              <a:t>, </a:t>
            </a:r>
            <a:r>
              <a:rPr lang="ko-KR" altLang="en-US" dirty="0"/>
              <a:t>포기</a:t>
            </a:r>
            <a:r>
              <a:rPr lang="en-US" altLang="ko-KR" dirty="0"/>
              <a:t>). </a:t>
            </a:r>
          </a:p>
          <a:p>
            <a:endParaRPr lang="en-US" altLang="ko-KR" dirty="0" smtClean="0"/>
          </a:p>
          <a:p>
            <a:r>
              <a:rPr lang="ko-KR" altLang="en-US" dirty="0" smtClean="0"/>
              <a:t>다른 </a:t>
            </a:r>
            <a:r>
              <a:rPr lang="ko-KR" altLang="en-US" dirty="0"/>
              <a:t>사람이 절실하게 실재라고 말하는 것을 무시하거나 각하</a:t>
            </a:r>
            <a:r>
              <a:rPr lang="en-US" altLang="ko-KR" dirty="0"/>
              <a:t>(</a:t>
            </a:r>
            <a:r>
              <a:rPr lang="ko-KR" altLang="en-US" dirty="0"/>
              <a:t>却下</a:t>
            </a:r>
            <a:r>
              <a:rPr lang="en-US" altLang="ko-KR" dirty="0"/>
              <a:t>)</a:t>
            </a:r>
            <a:r>
              <a:rPr lang="ko-KR" altLang="en-US" dirty="0"/>
              <a:t>하지 않기 위하여</a:t>
            </a:r>
            <a:r>
              <a:rPr lang="en-US" altLang="ko-KR" dirty="0"/>
              <a:t>... </a:t>
            </a:r>
            <a:r>
              <a:rPr lang="ko-KR" altLang="en-US" dirty="0"/>
              <a:t>그렇다고 그 말에 동의해야 한다는 뜻은 아니다</a:t>
            </a:r>
            <a:r>
              <a:rPr lang="en-US" altLang="ko-KR" dirty="0"/>
              <a:t>. </a:t>
            </a:r>
            <a:endParaRPr lang="en-US" altLang="ko-KR" dirty="0" smtClean="0"/>
          </a:p>
          <a:p>
            <a:endParaRPr lang="en-US" altLang="ko-KR" dirty="0"/>
          </a:p>
          <a:p>
            <a:r>
              <a:rPr lang="ko-KR" altLang="en-US" dirty="0" smtClean="0"/>
              <a:t>객</a:t>
            </a:r>
            <a:r>
              <a:rPr lang="en-US" altLang="ko-KR" dirty="0"/>
              <a:t>(</a:t>
            </a:r>
            <a:r>
              <a:rPr lang="ko-KR" altLang="en-US" dirty="0"/>
              <a:t>客</a:t>
            </a:r>
            <a:r>
              <a:rPr lang="en-US" altLang="ko-KR" dirty="0"/>
              <a:t>)</a:t>
            </a:r>
            <a:r>
              <a:rPr lang="ko-KR" altLang="en-US" dirty="0"/>
              <a:t>은 주인장의 낯선 행동을 이해하기 위해 이처럼 우리에게 낯익은 것과는 </a:t>
            </a:r>
            <a:r>
              <a:rPr lang="ko-KR" altLang="en-US" b="1" dirty="0"/>
              <a:t>“다른 쪽” 혹은 이면</a:t>
            </a:r>
            <a:r>
              <a:rPr lang="en-US" altLang="ko-KR" b="1" dirty="0"/>
              <a:t>(</a:t>
            </a:r>
            <a:r>
              <a:rPr lang="ko-KR" altLang="en-US" b="1" dirty="0"/>
              <a:t>裏面</a:t>
            </a:r>
            <a:r>
              <a:rPr lang="en-US" altLang="ko-KR" b="1" dirty="0"/>
              <a:t>)</a:t>
            </a:r>
            <a:r>
              <a:rPr lang="ko-KR" altLang="en-US" b="1" dirty="0"/>
              <a:t>에 대한 감</a:t>
            </a:r>
            <a:r>
              <a:rPr lang="en-US" altLang="ko-KR" b="1" dirty="0"/>
              <a:t>(</a:t>
            </a:r>
            <a:r>
              <a:rPr lang="ko-KR" altLang="en-US" b="1" dirty="0"/>
              <a:t>感</a:t>
            </a:r>
            <a:r>
              <a:rPr lang="en-US" altLang="ko-KR" b="1" dirty="0"/>
              <a:t>)</a:t>
            </a:r>
            <a:r>
              <a:rPr lang="ko-KR" altLang="en-US" dirty="0"/>
              <a:t>을 지니고 있어야 한다</a:t>
            </a:r>
            <a:r>
              <a:rPr lang="en-US" altLang="ko-KR" dirty="0"/>
              <a:t>. </a:t>
            </a:r>
          </a:p>
          <a:p>
            <a:endParaRPr lang="ko-KR" altLang="en-US" dirty="0"/>
          </a:p>
        </p:txBody>
      </p:sp>
    </p:spTree>
    <p:extLst>
      <p:ext uri="{BB962C8B-B14F-4D97-AF65-F5344CB8AC3E}">
        <p14:creationId xmlns:p14="http://schemas.microsoft.com/office/powerpoint/2010/main" val="1871629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3. </a:t>
            </a:r>
            <a:r>
              <a:rPr lang="ko-KR" altLang="en-US" dirty="0" smtClean="0"/>
              <a:t>사진에 대한 질문</a:t>
            </a:r>
            <a:endParaRPr lang="ko-KR" altLang="en-US" dirty="0"/>
          </a:p>
        </p:txBody>
      </p:sp>
      <p:sp>
        <p:nvSpPr>
          <p:cNvPr id="3" name="내용 개체 틀 2"/>
          <p:cNvSpPr>
            <a:spLocks noGrp="1"/>
          </p:cNvSpPr>
          <p:nvPr>
            <p:ph idx="1"/>
          </p:nvPr>
        </p:nvSpPr>
        <p:spPr/>
        <p:txBody>
          <a:bodyPr>
            <a:normAutofit fontScale="55000" lnSpcReduction="20000"/>
          </a:bodyPr>
          <a:lstStyle/>
          <a:p>
            <a:r>
              <a:rPr lang="ko-KR" altLang="en-US" dirty="0"/>
              <a:t>여권 사진을 보고 물어본다</a:t>
            </a:r>
            <a:r>
              <a:rPr lang="en-US" altLang="ko-KR" dirty="0"/>
              <a:t>. </a:t>
            </a:r>
            <a:r>
              <a:rPr lang="ko-KR" altLang="en-US" dirty="0"/>
              <a:t>사진은 나인가</a:t>
            </a:r>
            <a:r>
              <a:rPr lang="en-US" altLang="ko-KR" dirty="0"/>
              <a:t>? </a:t>
            </a:r>
            <a:r>
              <a:rPr lang="ko-KR" altLang="en-US" dirty="0"/>
              <a:t>아닌가</a:t>
            </a:r>
            <a:r>
              <a:rPr lang="en-US" altLang="ko-KR" dirty="0"/>
              <a:t>? </a:t>
            </a:r>
            <a:endParaRPr lang="en-US" altLang="ko-KR" dirty="0" smtClean="0"/>
          </a:p>
          <a:p>
            <a:r>
              <a:rPr lang="ko-KR" altLang="en-US" dirty="0" smtClean="0"/>
              <a:t>어떤 </a:t>
            </a:r>
            <a:r>
              <a:rPr lang="ko-KR" altLang="en-US" dirty="0"/>
              <a:t>이를 나타낸 그림이나 조각은 그 사람인가</a:t>
            </a:r>
            <a:r>
              <a:rPr lang="en-US" altLang="ko-KR" dirty="0"/>
              <a:t>, </a:t>
            </a:r>
            <a:r>
              <a:rPr lang="ko-KR" altLang="en-US" dirty="0"/>
              <a:t>아닌가</a:t>
            </a:r>
            <a:r>
              <a:rPr lang="en-US" altLang="ko-KR" dirty="0"/>
              <a:t>? </a:t>
            </a:r>
            <a:endParaRPr lang="en-US" altLang="ko-KR" dirty="0" smtClean="0"/>
          </a:p>
          <a:p>
            <a:endParaRPr lang="en-US" altLang="ko-KR" dirty="0" smtClean="0"/>
          </a:p>
          <a:p>
            <a:r>
              <a:rPr lang="en-US" altLang="ko-KR" dirty="0" err="1" smtClean="0"/>
              <a:t>cf</a:t>
            </a:r>
            <a:r>
              <a:rPr lang="en-US" altLang="ko-KR" dirty="0"/>
              <a:t>) </a:t>
            </a:r>
            <a:r>
              <a:rPr lang="ko-KR" altLang="en-US" dirty="0"/>
              <a:t>표상이라는 개념</a:t>
            </a:r>
            <a:r>
              <a:rPr lang="en-US" altLang="ko-KR" dirty="0"/>
              <a:t>... </a:t>
            </a:r>
            <a:r>
              <a:rPr lang="ko-KR" altLang="en-US" dirty="0"/>
              <a:t>우리는 흔히 그것은 내가 아니라 나의 이미지일 뿐이라고 생각한다</a:t>
            </a:r>
            <a:r>
              <a:rPr lang="en-US" altLang="ko-KR" dirty="0"/>
              <a:t>. “</a:t>
            </a:r>
            <a:r>
              <a:rPr lang="ko-KR" altLang="en-US" dirty="0"/>
              <a:t>표상은 실체가 아니다</a:t>
            </a:r>
            <a:r>
              <a:rPr lang="en-US" altLang="ko-KR" dirty="0"/>
              <a:t>.”</a:t>
            </a:r>
            <a:r>
              <a:rPr lang="ko-KR" altLang="en-US" dirty="0"/>
              <a:t>라는 문화적 전제를 당연하게 여긴다</a:t>
            </a:r>
            <a:r>
              <a:rPr lang="en-US" altLang="ko-KR" dirty="0"/>
              <a:t>. </a:t>
            </a:r>
            <a:r>
              <a:rPr lang="ko-KR" altLang="en-US" dirty="0"/>
              <a:t>하지만</a:t>
            </a:r>
            <a:r>
              <a:rPr lang="en-US" altLang="ko-KR" dirty="0"/>
              <a:t>, </a:t>
            </a:r>
            <a:r>
              <a:rPr lang="ko-KR" altLang="en-US" dirty="0"/>
              <a:t>정말 당연한가</a:t>
            </a:r>
            <a:r>
              <a:rPr lang="en-US" altLang="ko-KR" dirty="0"/>
              <a:t>? </a:t>
            </a:r>
            <a:endParaRPr lang="en-US" altLang="ko-KR" dirty="0" smtClean="0"/>
          </a:p>
          <a:p>
            <a:endParaRPr lang="en-US" altLang="ko-KR" dirty="0" smtClean="0"/>
          </a:p>
          <a:p>
            <a:r>
              <a:rPr lang="ko-KR" altLang="en-US" dirty="0" smtClean="0"/>
              <a:t>이것이 </a:t>
            </a:r>
            <a:r>
              <a:rPr lang="ko-KR" altLang="en-US" dirty="0"/>
              <a:t>종교개혁 이후의 서구문화의 소산이 아닌가</a:t>
            </a:r>
            <a:r>
              <a:rPr lang="en-US" altLang="ko-KR" dirty="0"/>
              <a:t>? </a:t>
            </a:r>
            <a:endParaRPr lang="en-US" altLang="ko-KR" dirty="0" smtClean="0"/>
          </a:p>
          <a:p>
            <a:endParaRPr lang="en-US" altLang="ko-KR" dirty="0" smtClean="0"/>
          </a:p>
          <a:p>
            <a:r>
              <a:rPr lang="ko-KR" altLang="en-US" dirty="0" err="1" smtClean="0"/>
              <a:t>주니족은</a:t>
            </a:r>
            <a:r>
              <a:rPr lang="ko-KR" altLang="en-US" dirty="0" smtClean="0"/>
              <a:t> </a:t>
            </a:r>
            <a:r>
              <a:rPr lang="ko-KR" altLang="en-US" dirty="0" err="1"/>
              <a:t>카치나</a:t>
            </a:r>
            <a:r>
              <a:rPr lang="ko-KR" altLang="en-US" dirty="0"/>
              <a:t> 가면을 모사해 만들 경우 그것을 </a:t>
            </a:r>
            <a:r>
              <a:rPr lang="ko-KR" altLang="en-US" dirty="0" err="1"/>
              <a:t>모방품이라고</a:t>
            </a:r>
            <a:r>
              <a:rPr lang="ko-KR" altLang="en-US" dirty="0"/>
              <a:t> 결코 생각하지 않는다</a:t>
            </a:r>
            <a:r>
              <a:rPr lang="en-US" altLang="ko-KR" dirty="0"/>
              <a:t>. </a:t>
            </a:r>
            <a:endParaRPr lang="en-US" altLang="ko-KR" dirty="0" smtClean="0"/>
          </a:p>
          <a:p>
            <a:endParaRPr lang="en-US" altLang="ko-KR" dirty="0" smtClean="0"/>
          </a:p>
          <a:p>
            <a:r>
              <a:rPr lang="ko-KR" altLang="en-US" dirty="0" err="1" smtClean="0"/>
              <a:t>카치나에게는</a:t>
            </a:r>
            <a:r>
              <a:rPr lang="ko-KR" altLang="en-US" dirty="0" smtClean="0"/>
              <a:t> </a:t>
            </a:r>
            <a:r>
              <a:rPr lang="ko-KR" altLang="en-US" dirty="0" err="1"/>
              <a:t>시뮬라크르가</a:t>
            </a:r>
            <a:r>
              <a:rPr lang="ko-KR" altLang="en-US" dirty="0"/>
              <a:t> 존재하지 않는다</a:t>
            </a:r>
            <a:r>
              <a:rPr lang="en-US" altLang="ko-KR" dirty="0"/>
              <a:t>. </a:t>
            </a:r>
            <a:endParaRPr lang="en-US" altLang="ko-KR" dirty="0" smtClean="0"/>
          </a:p>
          <a:p>
            <a:r>
              <a:rPr lang="ko-KR" altLang="en-US" dirty="0" err="1" smtClean="0"/>
              <a:t>카치나의</a:t>
            </a:r>
            <a:r>
              <a:rPr lang="ko-KR" altLang="en-US" dirty="0" smtClean="0"/>
              <a:t> </a:t>
            </a:r>
            <a:r>
              <a:rPr lang="ko-KR" altLang="en-US" dirty="0"/>
              <a:t>이른바 </a:t>
            </a:r>
            <a:r>
              <a:rPr lang="ko-KR" altLang="en-US" dirty="0" err="1"/>
              <a:t>모사품은</a:t>
            </a:r>
            <a:r>
              <a:rPr lang="ko-KR" altLang="en-US" dirty="0"/>
              <a:t> 또 하나의 </a:t>
            </a:r>
            <a:r>
              <a:rPr lang="ko-KR" altLang="en-US" dirty="0" err="1"/>
              <a:t>카치나일</a:t>
            </a:r>
            <a:r>
              <a:rPr lang="ko-KR" altLang="en-US" dirty="0"/>
              <a:t> 뿐이다</a:t>
            </a:r>
            <a:r>
              <a:rPr lang="en-US" altLang="ko-KR" dirty="0"/>
              <a:t>. </a:t>
            </a:r>
            <a:endParaRPr lang="en-US" altLang="ko-KR" dirty="0" smtClean="0"/>
          </a:p>
          <a:p>
            <a:r>
              <a:rPr lang="ko-KR" altLang="en-US" b="1" dirty="0" err="1" smtClean="0"/>
              <a:t>주니족은</a:t>
            </a:r>
            <a:r>
              <a:rPr lang="ko-KR" altLang="en-US" b="1" dirty="0" smtClean="0"/>
              <a:t> </a:t>
            </a:r>
            <a:r>
              <a:rPr lang="ko-KR" altLang="en-US" b="1" dirty="0"/>
              <a:t>그것이 진품인가 </a:t>
            </a:r>
            <a:r>
              <a:rPr lang="ko-KR" altLang="en-US" b="1" dirty="0" err="1"/>
              <a:t>모사품인가를</a:t>
            </a:r>
            <a:r>
              <a:rPr lang="ko-KR" altLang="en-US" b="1" dirty="0"/>
              <a:t> 묻지 않는다</a:t>
            </a:r>
            <a:r>
              <a:rPr lang="en-US" altLang="ko-KR" b="1" dirty="0"/>
              <a:t>. </a:t>
            </a:r>
            <a:r>
              <a:rPr lang="ko-KR" altLang="en-US" dirty="0"/>
              <a:t>단지 그 마스크가 어떤 맥락에서 어떻게 </a:t>
            </a:r>
            <a:r>
              <a:rPr lang="ko-KR" altLang="en-US" dirty="0" smtClean="0"/>
              <a:t>사용되는가가 중요할 뿐이다</a:t>
            </a:r>
            <a:r>
              <a:rPr lang="en-US" altLang="ko-KR" dirty="0" smtClean="0"/>
              <a:t>. </a:t>
            </a:r>
            <a:endParaRPr lang="ko-KR" altLang="en-US" dirty="0"/>
          </a:p>
          <a:p>
            <a:endParaRPr lang="ko-KR" altLang="en-US" dirty="0"/>
          </a:p>
        </p:txBody>
      </p:sp>
    </p:spTree>
    <p:extLst>
      <p:ext uri="{BB962C8B-B14F-4D97-AF65-F5344CB8AC3E}">
        <p14:creationId xmlns:p14="http://schemas.microsoft.com/office/powerpoint/2010/main" val="381091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 </a:t>
            </a:r>
            <a:r>
              <a:rPr lang="en-US" altLang="ko-KR" dirty="0" err="1" smtClean="0"/>
              <a:t>Kachina</a:t>
            </a:r>
            <a:r>
              <a:rPr lang="en-US" altLang="ko-KR" dirty="0" smtClean="0"/>
              <a:t> </a:t>
            </a:r>
            <a:r>
              <a:rPr lang="en-US" altLang="ko-KR" dirty="0"/>
              <a:t>mask</a:t>
            </a:r>
            <a:endParaRPr lang="ko-KR" altLang="en-US" dirty="0"/>
          </a:p>
        </p:txBody>
      </p:sp>
      <p:pic>
        <p:nvPicPr>
          <p:cNvPr id="5" name="내용 개체 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1487" y="2358231"/>
            <a:ext cx="4010025" cy="3009900"/>
          </a:xfrm>
        </p:spPr>
      </p:pic>
      <p:pic>
        <p:nvPicPr>
          <p:cNvPr id="6" name="내용 개체 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803049"/>
            <a:ext cx="4038600" cy="2120265"/>
          </a:xfrm>
        </p:spPr>
      </p:pic>
    </p:spTree>
    <p:extLst>
      <p:ext uri="{BB962C8B-B14F-4D97-AF65-F5344CB8AC3E}">
        <p14:creationId xmlns:p14="http://schemas.microsoft.com/office/powerpoint/2010/main" val="81583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4. Gesture</a:t>
            </a:r>
            <a:endParaRPr lang="ko-KR" altLang="en-US" dirty="0"/>
          </a:p>
        </p:txBody>
      </p:sp>
      <p:sp>
        <p:nvSpPr>
          <p:cNvPr id="3" name="내용 개체 틀 2"/>
          <p:cNvSpPr>
            <a:spLocks noGrp="1"/>
          </p:cNvSpPr>
          <p:nvPr>
            <p:ph idx="1"/>
          </p:nvPr>
        </p:nvSpPr>
        <p:spPr/>
        <p:txBody>
          <a:bodyPr>
            <a:normAutofit fontScale="85000" lnSpcReduction="10000"/>
          </a:bodyPr>
          <a:lstStyle/>
          <a:p>
            <a:r>
              <a:rPr lang="ko-KR" altLang="en-US" dirty="0" smtClean="0"/>
              <a:t>과거 </a:t>
            </a:r>
            <a:r>
              <a:rPr lang="ko-KR" altLang="en-US" dirty="0"/>
              <a:t>및 미래를 머릿속에 그릴 때</a:t>
            </a:r>
            <a:r>
              <a:rPr lang="en-US" altLang="ko-KR" dirty="0"/>
              <a:t>, </a:t>
            </a:r>
            <a:r>
              <a:rPr lang="ko-KR" altLang="en-US" dirty="0"/>
              <a:t>당신이 취하는 머리와 손동작을 살펴보라</a:t>
            </a:r>
            <a:r>
              <a:rPr lang="en-US" altLang="ko-KR" dirty="0"/>
              <a:t>. </a:t>
            </a:r>
            <a:endParaRPr lang="en-US" altLang="ko-KR" dirty="0" smtClean="0"/>
          </a:p>
          <a:p>
            <a:r>
              <a:rPr lang="ko-KR" altLang="en-US" dirty="0" smtClean="0"/>
              <a:t>어제와 </a:t>
            </a:r>
            <a:r>
              <a:rPr lang="ko-KR" altLang="en-US" dirty="0"/>
              <a:t>미래를 말할 때 당신의 몸동작은 각각 어떤 방향인가</a:t>
            </a:r>
            <a:r>
              <a:rPr lang="en-US" altLang="ko-KR" dirty="0"/>
              <a:t>? </a:t>
            </a:r>
            <a:r>
              <a:rPr lang="ko-KR" altLang="en-US" dirty="0"/>
              <a:t>과거는 우리의 뒤</a:t>
            </a:r>
            <a:r>
              <a:rPr lang="en-US" altLang="ko-KR" dirty="0"/>
              <a:t>, </a:t>
            </a:r>
            <a:r>
              <a:rPr lang="ko-KR" altLang="en-US" dirty="0"/>
              <a:t>미래는 우리의 앞에 있는 듯이 몸동작을 하지 않는가</a:t>
            </a:r>
            <a:r>
              <a:rPr lang="en-US" altLang="ko-KR" dirty="0"/>
              <a:t>? </a:t>
            </a:r>
            <a:endParaRPr lang="en-US" altLang="ko-KR" dirty="0" smtClean="0"/>
          </a:p>
          <a:p>
            <a:r>
              <a:rPr lang="ko-KR" altLang="en-US" dirty="0" smtClean="0"/>
              <a:t>뉴질랜드와 </a:t>
            </a:r>
            <a:r>
              <a:rPr lang="ko-KR" altLang="en-US" dirty="0"/>
              <a:t>칠레의 원주민은 과거는 우리 앞에 미래는 우리 뒤에 있다는 몸동작을 한다</a:t>
            </a:r>
            <a:r>
              <a:rPr lang="en-US" altLang="ko-KR" dirty="0"/>
              <a:t>.(15) </a:t>
            </a:r>
            <a:endParaRPr lang="en-US" altLang="ko-KR" dirty="0" smtClean="0"/>
          </a:p>
          <a:p>
            <a:r>
              <a:rPr lang="ko-KR" altLang="en-US" dirty="0" smtClean="0"/>
              <a:t>지나간 </a:t>
            </a:r>
            <a:r>
              <a:rPr lang="ko-KR" altLang="en-US" dirty="0"/>
              <a:t>과거에 대해서는 이미 알고 있으므로 우리 눈앞에 펼쳐져 있는 것과 같다</a:t>
            </a:r>
            <a:r>
              <a:rPr lang="en-US" altLang="ko-KR" dirty="0"/>
              <a:t>. </a:t>
            </a:r>
            <a:r>
              <a:rPr lang="ko-KR" altLang="en-US" dirty="0"/>
              <a:t>하지만 미래는 모르는 것이기에 우리 뒤편에 놓여 있다가 서서히 다가오는 것이 아닌가</a:t>
            </a:r>
            <a:r>
              <a:rPr lang="en-US" altLang="ko-KR" dirty="0"/>
              <a:t>?</a:t>
            </a:r>
          </a:p>
          <a:p>
            <a:endParaRPr lang="ko-KR" altLang="en-US" dirty="0"/>
          </a:p>
        </p:txBody>
      </p:sp>
    </p:spTree>
    <p:extLst>
      <p:ext uri="{BB962C8B-B14F-4D97-AF65-F5344CB8AC3E}">
        <p14:creationId xmlns:p14="http://schemas.microsoft.com/office/powerpoint/2010/main" val="4255939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5300" y="1881981"/>
            <a:ext cx="3962400" cy="3962400"/>
          </a:xfrm>
        </p:spPr>
      </p:pic>
      <p:pic>
        <p:nvPicPr>
          <p:cNvPr id="6" name="내용 개체 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114608"/>
            <a:ext cx="4038600" cy="3497147"/>
          </a:xfrm>
        </p:spPr>
      </p:pic>
    </p:spTree>
    <p:extLst>
      <p:ext uri="{BB962C8B-B14F-4D97-AF65-F5344CB8AC3E}">
        <p14:creationId xmlns:p14="http://schemas.microsoft.com/office/powerpoint/2010/main" val="199638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우리에게 알려주는 </a:t>
            </a:r>
            <a:r>
              <a:rPr lang="ko-KR" altLang="en-US" dirty="0" smtClean="0"/>
              <a:t>것</a:t>
            </a:r>
            <a:endParaRPr lang="ko-KR" altLang="en-US" dirty="0"/>
          </a:p>
        </p:txBody>
      </p:sp>
      <p:sp>
        <p:nvSpPr>
          <p:cNvPr id="3" name="내용 개체 틀 2"/>
          <p:cNvSpPr>
            <a:spLocks noGrp="1"/>
          </p:cNvSpPr>
          <p:nvPr>
            <p:ph idx="1"/>
          </p:nvPr>
        </p:nvSpPr>
        <p:spPr/>
        <p:txBody>
          <a:bodyPr>
            <a:normAutofit fontScale="92500" lnSpcReduction="20000"/>
          </a:bodyPr>
          <a:lstStyle/>
          <a:p>
            <a:r>
              <a:rPr lang="ko-KR" altLang="en-US" dirty="0"/>
              <a:t>이런 관점이 계속되어 생각의 습관이 되고</a:t>
            </a:r>
            <a:r>
              <a:rPr lang="en-US" altLang="ko-KR" dirty="0"/>
              <a:t>, </a:t>
            </a:r>
            <a:r>
              <a:rPr lang="ko-KR" altLang="en-US" dirty="0"/>
              <a:t>우리의 동작도 이에 따르게 되면 우리가 과거와 미래를 말할 때</a:t>
            </a:r>
            <a:r>
              <a:rPr lang="en-US" altLang="ko-KR" dirty="0"/>
              <a:t>, </a:t>
            </a:r>
            <a:r>
              <a:rPr lang="ko-KR" altLang="en-US" dirty="0"/>
              <a:t>다른 식으로 움직이게 될 </a:t>
            </a:r>
            <a:r>
              <a:rPr lang="ko-KR" altLang="en-US" dirty="0" smtClean="0"/>
              <a:t>것</a:t>
            </a:r>
            <a:r>
              <a:rPr lang="en-US" altLang="ko-KR" dirty="0" smtClean="0"/>
              <a:t>. </a:t>
            </a:r>
          </a:p>
          <a:p>
            <a:r>
              <a:rPr lang="ko-KR" altLang="en-US" dirty="0" smtClean="0"/>
              <a:t>이런 </a:t>
            </a:r>
            <a:r>
              <a:rPr lang="ko-KR" altLang="en-US" dirty="0"/>
              <a:t>점이 우리에게 알려주는 것은 무엇인가</a:t>
            </a:r>
            <a:r>
              <a:rPr lang="en-US" altLang="ko-KR" dirty="0"/>
              <a:t>? </a:t>
            </a:r>
            <a:r>
              <a:rPr lang="ko-KR" altLang="en-US" dirty="0"/>
              <a:t>그것은 저절로 행해지는 </a:t>
            </a:r>
            <a:r>
              <a:rPr lang="ko-KR" altLang="en-US" b="1" dirty="0"/>
              <a:t>우리의 습관</a:t>
            </a:r>
            <a:r>
              <a:rPr lang="ko-KR" altLang="en-US" dirty="0"/>
              <a:t>이 나도 모르게 우리의 생각을 좌우한다는 </a:t>
            </a:r>
            <a:r>
              <a:rPr lang="ko-KR" altLang="en-US" dirty="0" smtClean="0"/>
              <a:t>것</a:t>
            </a:r>
            <a:r>
              <a:rPr lang="en-US" altLang="ko-KR" dirty="0" smtClean="0"/>
              <a:t>. </a:t>
            </a:r>
          </a:p>
          <a:p>
            <a:r>
              <a:rPr lang="ko-KR" altLang="en-US" dirty="0" smtClean="0"/>
              <a:t>그래서 그 동안 </a:t>
            </a:r>
            <a:r>
              <a:rPr lang="ko-KR" altLang="en-US" dirty="0"/>
              <a:t>우리가 생각하고 말하고 움직여 왔던 방식을 다시 살펴봐야 한다는 </a:t>
            </a:r>
            <a:r>
              <a:rPr lang="ko-KR" altLang="en-US" dirty="0" smtClean="0"/>
              <a:t>것</a:t>
            </a:r>
            <a:r>
              <a:rPr lang="en-US" altLang="ko-KR" dirty="0" smtClean="0"/>
              <a:t>. </a:t>
            </a:r>
            <a:r>
              <a:rPr lang="ko-KR" altLang="en-US" dirty="0"/>
              <a:t>그리고 우리와는 다르게 움직이고 생각하는 다른 이들의 방식을 주목해야 한다는 </a:t>
            </a:r>
            <a:r>
              <a:rPr lang="ko-KR" altLang="en-US" dirty="0" smtClean="0"/>
              <a:t>것</a:t>
            </a:r>
            <a:r>
              <a:rPr lang="en-US" altLang="ko-KR" dirty="0" smtClean="0"/>
              <a:t>. </a:t>
            </a:r>
          </a:p>
        </p:txBody>
      </p:sp>
    </p:spTree>
    <p:extLst>
      <p:ext uri="{BB962C8B-B14F-4D97-AF65-F5344CB8AC3E}">
        <p14:creationId xmlns:p14="http://schemas.microsoft.com/office/powerpoint/2010/main" val="1291293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New Journey</a:t>
            </a:r>
            <a:endParaRPr lang="ko-KR" altLang="en-US" dirty="0"/>
          </a:p>
        </p:txBody>
      </p:sp>
      <p:sp>
        <p:nvSpPr>
          <p:cNvPr id="3" name="내용 개체 틀 2"/>
          <p:cNvSpPr>
            <a:spLocks noGrp="1"/>
          </p:cNvSpPr>
          <p:nvPr>
            <p:ph idx="1"/>
          </p:nvPr>
        </p:nvSpPr>
        <p:spPr/>
        <p:txBody>
          <a:bodyPr>
            <a:normAutofit fontScale="92500" lnSpcReduction="10000"/>
          </a:bodyPr>
          <a:lstStyle/>
          <a:p>
            <a:r>
              <a:rPr lang="ko-KR" altLang="en-US" dirty="0"/>
              <a:t>그래야 익숙한 여기에서 벗어나 “어느 다른 곳”</a:t>
            </a:r>
            <a:r>
              <a:rPr lang="en-US" altLang="ko-KR" dirty="0"/>
              <a:t>(elsewhere)</a:t>
            </a:r>
            <a:r>
              <a:rPr lang="ko-KR" altLang="en-US" dirty="0"/>
              <a:t>에 갈 수 있다</a:t>
            </a:r>
            <a:r>
              <a:rPr lang="en-US" altLang="ko-KR" dirty="0"/>
              <a:t>. </a:t>
            </a:r>
            <a:endParaRPr lang="en-US" altLang="ko-KR" dirty="0" smtClean="0"/>
          </a:p>
          <a:p>
            <a:r>
              <a:rPr lang="ko-KR" altLang="en-US" dirty="0" smtClean="0"/>
              <a:t>다른 </a:t>
            </a:r>
            <a:r>
              <a:rPr lang="ko-KR" altLang="en-US" dirty="0"/>
              <a:t>곳에 가려면 </a:t>
            </a:r>
            <a:r>
              <a:rPr lang="ko-KR" altLang="en-US" dirty="0" smtClean="0"/>
              <a:t>그 동안 </a:t>
            </a:r>
            <a:r>
              <a:rPr lang="ko-KR" altLang="en-US" dirty="0"/>
              <a:t>잡고 있었던 것을 놓아야 한다</a:t>
            </a:r>
            <a:r>
              <a:rPr lang="en-US" altLang="ko-KR" dirty="0"/>
              <a:t>. </a:t>
            </a:r>
            <a:endParaRPr lang="en-US" altLang="ko-KR" dirty="0" smtClean="0"/>
          </a:p>
          <a:p>
            <a:r>
              <a:rPr lang="ko-KR" altLang="en-US" dirty="0" smtClean="0"/>
              <a:t>우리가 </a:t>
            </a:r>
            <a:r>
              <a:rPr lang="ko-KR" altLang="en-US" dirty="0"/>
              <a:t>세상을 경험해 왔던 것은 그런 습관의 산물이었으므로</a:t>
            </a:r>
            <a:r>
              <a:rPr lang="en-US" altLang="ko-KR" dirty="0"/>
              <a:t>, </a:t>
            </a:r>
            <a:r>
              <a:rPr lang="ko-KR" altLang="en-US" dirty="0"/>
              <a:t>거기서 벗어나지 않으면 다른 시야를 얻기 힘들기 때문이다</a:t>
            </a:r>
            <a:r>
              <a:rPr lang="en-US" altLang="ko-KR" dirty="0"/>
              <a:t>. </a:t>
            </a:r>
            <a:endParaRPr lang="en-US" altLang="ko-KR" dirty="0" smtClean="0"/>
          </a:p>
          <a:p>
            <a:r>
              <a:rPr lang="ko-KR" altLang="en-US" dirty="0" smtClean="0"/>
              <a:t>너무 </a:t>
            </a:r>
            <a:r>
              <a:rPr lang="ko-KR" altLang="en-US" dirty="0"/>
              <a:t>익숙하기 때문에 자연스럽게 여겼던 시각을 문제로 삼아야 새로운 여행길에 오를 수 있다</a:t>
            </a:r>
            <a:r>
              <a:rPr lang="en-US" altLang="ko-KR" dirty="0"/>
              <a:t>. </a:t>
            </a:r>
          </a:p>
          <a:p>
            <a:endParaRPr lang="ko-KR" altLang="en-US" dirty="0"/>
          </a:p>
          <a:p>
            <a:endParaRPr lang="ko-KR" altLang="en-US" dirty="0"/>
          </a:p>
        </p:txBody>
      </p:sp>
    </p:spTree>
    <p:extLst>
      <p:ext uri="{BB962C8B-B14F-4D97-AF65-F5344CB8AC3E}">
        <p14:creationId xmlns:p14="http://schemas.microsoft.com/office/powerpoint/2010/main" val="596845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err="1" smtClean="0"/>
              <a:t>하비의</a:t>
            </a:r>
            <a:r>
              <a:rPr lang="ko-KR" altLang="en-US" dirty="0" smtClean="0"/>
              <a:t> 주장</a:t>
            </a:r>
            <a:endParaRPr lang="ko-KR" altLang="en-US" dirty="0"/>
          </a:p>
        </p:txBody>
      </p:sp>
      <p:sp>
        <p:nvSpPr>
          <p:cNvPr id="3" name="내용 개체 틀 2"/>
          <p:cNvSpPr>
            <a:spLocks noGrp="1"/>
          </p:cNvSpPr>
          <p:nvPr>
            <p:ph idx="1"/>
          </p:nvPr>
        </p:nvSpPr>
        <p:spPr/>
        <p:txBody>
          <a:bodyPr>
            <a:normAutofit fontScale="77500" lnSpcReduction="20000"/>
          </a:bodyPr>
          <a:lstStyle/>
          <a:p>
            <a:r>
              <a:rPr lang="ko-KR" altLang="en-US" dirty="0" smtClean="0"/>
              <a:t>그 동안의 </a:t>
            </a:r>
            <a:r>
              <a:rPr lang="ko-KR" altLang="en-US" dirty="0"/>
              <a:t>구습에서 벗어나기 위해</a:t>
            </a:r>
            <a:r>
              <a:rPr lang="en-US" altLang="ko-KR" dirty="0"/>
              <a:t>, </a:t>
            </a:r>
            <a:r>
              <a:rPr lang="ko-KR" altLang="en-US" dirty="0"/>
              <a:t>종교연구에서 당연하게 여겼던 종교의 정의</a:t>
            </a:r>
            <a:r>
              <a:rPr lang="en-US" altLang="ko-KR" dirty="0"/>
              <a:t>(</a:t>
            </a:r>
            <a:r>
              <a:rPr lang="ko-KR" altLang="en-US" dirty="0"/>
              <a:t>定義</a:t>
            </a:r>
            <a:r>
              <a:rPr lang="en-US" altLang="ko-KR" dirty="0"/>
              <a:t>)</a:t>
            </a:r>
            <a:r>
              <a:rPr lang="ko-KR" altLang="en-US" dirty="0"/>
              <a:t>를 문제화하고</a:t>
            </a:r>
            <a:r>
              <a:rPr lang="en-US" altLang="ko-KR" dirty="0"/>
              <a:t>, </a:t>
            </a:r>
            <a:r>
              <a:rPr lang="ko-KR" altLang="en-US" dirty="0"/>
              <a:t>어떻게 다르게 </a:t>
            </a:r>
            <a:r>
              <a:rPr lang="ko-KR" altLang="en-US" dirty="0" smtClean="0"/>
              <a:t>정의 내릴 </a:t>
            </a:r>
            <a:r>
              <a:rPr lang="ko-KR" altLang="en-US" dirty="0"/>
              <a:t>수 있는지 </a:t>
            </a:r>
            <a:r>
              <a:rPr lang="ko-KR" altLang="en-US" dirty="0" smtClean="0"/>
              <a:t>모색한다</a:t>
            </a:r>
            <a:r>
              <a:rPr lang="en-US" altLang="ko-KR" dirty="0" smtClean="0"/>
              <a:t>. </a:t>
            </a:r>
          </a:p>
          <a:p>
            <a:r>
              <a:rPr lang="en-US" altLang="ko-KR" dirty="0" smtClean="0"/>
              <a:t>vernacular </a:t>
            </a:r>
            <a:r>
              <a:rPr lang="en-US" altLang="ko-KR" dirty="0"/>
              <a:t>religion, lived religion, </a:t>
            </a:r>
            <a:endParaRPr lang="en-US" altLang="ko-KR" dirty="0" smtClean="0"/>
          </a:p>
          <a:p>
            <a:r>
              <a:rPr lang="ko-KR" altLang="en-US" dirty="0" smtClean="0"/>
              <a:t>엘리트의 </a:t>
            </a:r>
            <a:r>
              <a:rPr lang="ko-KR" altLang="en-US" dirty="0"/>
              <a:t>머릿속 당위 혹은 규범보다는 일반인이 일상생활에서 나타내는 모습</a:t>
            </a:r>
            <a:r>
              <a:rPr lang="en-US" altLang="ko-KR" dirty="0"/>
              <a:t>, </a:t>
            </a:r>
            <a:endParaRPr lang="en-US" altLang="ko-KR" dirty="0" smtClean="0"/>
          </a:p>
          <a:p>
            <a:r>
              <a:rPr lang="ko-KR" altLang="en-US" dirty="0" smtClean="0"/>
              <a:t>경전이나 </a:t>
            </a:r>
            <a:r>
              <a:rPr lang="ko-KR" altLang="en-US" dirty="0"/>
              <a:t>텍스트에 쓰인 것이 아니라</a:t>
            </a:r>
            <a:r>
              <a:rPr lang="en-US" altLang="ko-KR" dirty="0"/>
              <a:t>, </a:t>
            </a:r>
            <a:r>
              <a:rPr lang="ko-KR" altLang="en-US" dirty="0"/>
              <a:t>사람들이 실제 수행하고 있는 바에 초점을 둔다</a:t>
            </a:r>
            <a:r>
              <a:rPr lang="en-US" altLang="ko-KR" dirty="0"/>
              <a:t>. </a:t>
            </a:r>
            <a:endParaRPr lang="en-US" altLang="ko-KR" dirty="0" smtClean="0"/>
          </a:p>
          <a:p>
            <a:r>
              <a:rPr lang="ko-KR" altLang="en-US" dirty="0" smtClean="0"/>
              <a:t>그 동안 </a:t>
            </a:r>
            <a:r>
              <a:rPr lang="ko-KR" altLang="en-US" dirty="0"/>
              <a:t>학자들이 종교라고 생각했던 것은 가상의 판타지 세상과 비슷한 것이었다</a:t>
            </a:r>
            <a:r>
              <a:rPr lang="en-US" altLang="ko-KR" dirty="0"/>
              <a:t>. </a:t>
            </a:r>
            <a:endParaRPr lang="en-US" altLang="ko-KR" dirty="0" smtClean="0"/>
          </a:p>
          <a:p>
            <a:r>
              <a:rPr lang="ko-KR" altLang="en-US" dirty="0" smtClean="0"/>
              <a:t>근대 </a:t>
            </a:r>
            <a:r>
              <a:rPr lang="ko-KR" altLang="en-US" dirty="0"/>
              <a:t>초기 변화된 기독교의 영향권 아래 유럽에서 자리 잡았던 사고의 습관이 그대로 지속되면서 마치 보편적인 </a:t>
            </a:r>
            <a:r>
              <a:rPr lang="ko-KR" altLang="en-US" dirty="0" smtClean="0"/>
              <a:t>것인 양 </a:t>
            </a:r>
            <a:r>
              <a:rPr lang="ko-KR" altLang="en-US" dirty="0"/>
              <a:t>주장되어 왔던 </a:t>
            </a:r>
            <a:r>
              <a:rPr lang="ko-KR" altLang="en-US" dirty="0" smtClean="0"/>
              <a:t>것</a:t>
            </a:r>
            <a:r>
              <a:rPr lang="en-US" altLang="ko-KR" dirty="0" smtClean="0"/>
              <a:t>. </a:t>
            </a:r>
            <a:endParaRPr lang="en-US" altLang="ko-KR" dirty="0"/>
          </a:p>
          <a:p>
            <a:endParaRPr lang="ko-KR" altLang="en-US" dirty="0"/>
          </a:p>
        </p:txBody>
      </p:sp>
    </p:spTree>
    <p:extLst>
      <p:ext uri="{BB962C8B-B14F-4D97-AF65-F5344CB8AC3E}">
        <p14:creationId xmlns:p14="http://schemas.microsoft.com/office/powerpoint/2010/main" val="248711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“Religion </a:t>
            </a:r>
            <a:r>
              <a:rPr lang="en-US" altLang="ko-KR" dirty="0"/>
              <a:t>is etiquette in the real </a:t>
            </a:r>
            <a:r>
              <a:rPr lang="en-US" altLang="ko-KR" dirty="0" smtClean="0"/>
              <a:t>world.”</a:t>
            </a:r>
            <a:endParaRPr lang="ko-KR" altLang="en-US" dirty="0"/>
          </a:p>
        </p:txBody>
      </p:sp>
      <p:sp>
        <p:nvSpPr>
          <p:cNvPr id="3" name="내용 개체 틀 2"/>
          <p:cNvSpPr>
            <a:spLocks noGrp="1"/>
          </p:cNvSpPr>
          <p:nvPr>
            <p:ph idx="1"/>
          </p:nvPr>
        </p:nvSpPr>
        <p:spPr>
          <a:xfrm>
            <a:off x="457200" y="1744216"/>
            <a:ext cx="8229600" cy="4133056"/>
          </a:xfrm>
        </p:spPr>
        <p:txBody>
          <a:bodyPr>
            <a:normAutofit fontScale="70000" lnSpcReduction="20000"/>
          </a:bodyPr>
          <a:lstStyle/>
          <a:p>
            <a:r>
              <a:rPr lang="ko-KR" altLang="en-US" dirty="0"/>
              <a:t>종교는 상관적이고 물질적인 세상 안에서 움직여 나가기 때문에 모든 인간 경험을 </a:t>
            </a:r>
            <a:r>
              <a:rPr lang="ko-KR" altLang="en-US" dirty="0" smtClean="0"/>
              <a:t>조각 내어 </a:t>
            </a:r>
            <a:r>
              <a:rPr lang="ko-KR" altLang="en-US" dirty="0"/>
              <a:t>파악하고자 하는 근대적 태도는 종교를 이해하는데 </a:t>
            </a:r>
            <a:r>
              <a:rPr lang="ko-KR" altLang="en-US" dirty="0" smtClean="0"/>
              <a:t>도움이 </a:t>
            </a:r>
            <a:r>
              <a:rPr lang="ko-KR" altLang="en-US" dirty="0"/>
              <a:t>되지 않는다</a:t>
            </a:r>
            <a:r>
              <a:rPr lang="en-US" altLang="ko-KR" dirty="0"/>
              <a:t>. </a:t>
            </a:r>
            <a:endParaRPr lang="en-US" altLang="ko-KR" dirty="0" smtClean="0"/>
          </a:p>
          <a:p>
            <a:r>
              <a:rPr lang="ko-KR" altLang="en-US" dirty="0" smtClean="0"/>
              <a:t>근대적 틀에서도 </a:t>
            </a:r>
            <a:r>
              <a:rPr lang="en-US" altLang="ko-KR" dirty="0"/>
              <a:t>"</a:t>
            </a:r>
            <a:r>
              <a:rPr lang="en-US" altLang="ko-KR" dirty="0" err="1"/>
              <a:t>religioning</a:t>
            </a:r>
            <a:r>
              <a:rPr lang="en-US" altLang="ko-KR" dirty="0"/>
              <a:t>"</a:t>
            </a:r>
            <a:r>
              <a:rPr lang="ko-KR" altLang="en-US" dirty="0"/>
              <a:t>의 작업은 사라지지 않는다</a:t>
            </a:r>
            <a:r>
              <a:rPr lang="en-US" altLang="ko-KR" dirty="0"/>
              <a:t>. </a:t>
            </a:r>
            <a:endParaRPr lang="en-US" altLang="ko-KR" dirty="0" smtClean="0"/>
          </a:p>
          <a:p>
            <a:r>
              <a:rPr lang="ko-KR" altLang="en-US" dirty="0" smtClean="0"/>
              <a:t>의례를 </a:t>
            </a:r>
            <a:r>
              <a:rPr lang="ko-KR" altLang="en-US" dirty="0"/>
              <a:t>행하고</a:t>
            </a:r>
            <a:r>
              <a:rPr lang="en-US" altLang="ko-KR" dirty="0"/>
              <a:t>, </a:t>
            </a:r>
            <a:r>
              <a:rPr lang="ko-KR" altLang="en-US" dirty="0"/>
              <a:t>뭔가를 가르치면서 움직일 때</a:t>
            </a:r>
            <a:r>
              <a:rPr lang="en-US" altLang="ko-KR" dirty="0"/>
              <a:t>, </a:t>
            </a:r>
            <a:r>
              <a:rPr lang="ko-KR" altLang="en-US" dirty="0"/>
              <a:t>사람들은 서로 관계를 만들고 유지하게 되는데</a:t>
            </a:r>
            <a:r>
              <a:rPr lang="en-US" altLang="ko-KR" dirty="0"/>
              <a:t>, </a:t>
            </a:r>
            <a:r>
              <a:rPr lang="ko-KR" altLang="en-US" dirty="0" smtClean="0"/>
              <a:t>여기에 </a:t>
            </a:r>
            <a:r>
              <a:rPr lang="ko-KR" altLang="en-US" dirty="0"/>
              <a:t>종교가 </a:t>
            </a:r>
            <a:r>
              <a:rPr lang="ko-KR" altLang="en-US" dirty="0" smtClean="0"/>
              <a:t>개입한다</a:t>
            </a:r>
            <a:r>
              <a:rPr lang="en-US" altLang="ko-KR" dirty="0" smtClean="0"/>
              <a:t>.</a:t>
            </a:r>
          </a:p>
          <a:p>
            <a:r>
              <a:rPr lang="ko-KR" altLang="en-US" dirty="0"/>
              <a:t>종</a:t>
            </a:r>
            <a:r>
              <a:rPr lang="ko-KR" altLang="en-US" dirty="0" smtClean="0"/>
              <a:t>교가 </a:t>
            </a:r>
            <a:r>
              <a:rPr lang="ko-KR" altLang="en-US" dirty="0"/>
              <a:t>개입된다고 해서 일상생활과 별도의 것이라고 볼 필요는 없다</a:t>
            </a:r>
            <a:r>
              <a:rPr lang="en-US" altLang="ko-KR" dirty="0"/>
              <a:t>. </a:t>
            </a:r>
            <a:endParaRPr lang="en-US" altLang="ko-KR" dirty="0" smtClean="0"/>
          </a:p>
          <a:p>
            <a:r>
              <a:rPr lang="ko-KR" altLang="en-US" dirty="0" smtClean="0"/>
              <a:t>인간의 </a:t>
            </a:r>
            <a:r>
              <a:rPr lang="ko-KR" altLang="en-US" dirty="0"/>
              <a:t>삶을 세속과 영적인 것으로 나누어 생각할 수 없듯이</a:t>
            </a:r>
            <a:r>
              <a:rPr lang="en-US" altLang="ko-KR" dirty="0"/>
              <a:t>, </a:t>
            </a:r>
            <a:r>
              <a:rPr lang="ko-KR" altLang="en-US" dirty="0"/>
              <a:t>종교는 인간의 모든 활동 안에 분포되어 </a:t>
            </a:r>
            <a:r>
              <a:rPr lang="ko-KR" altLang="en-US" dirty="0" smtClean="0"/>
              <a:t>있다</a:t>
            </a:r>
            <a:r>
              <a:rPr lang="en-US" altLang="ko-KR" dirty="0"/>
              <a:t>. </a:t>
            </a:r>
            <a:endParaRPr lang="en-US" altLang="ko-KR" dirty="0" smtClean="0"/>
          </a:p>
          <a:p>
            <a:r>
              <a:rPr lang="ko-KR" altLang="en-US" dirty="0" smtClean="0"/>
              <a:t>인간은 </a:t>
            </a:r>
            <a:r>
              <a:rPr lang="ko-KR" altLang="en-US" b="1" dirty="0"/>
              <a:t>일상에서 물질적이며 상관적인 세상에서 다른 종</a:t>
            </a:r>
            <a:r>
              <a:rPr lang="en-US" altLang="ko-KR" b="1" dirty="0"/>
              <a:t>(</a:t>
            </a:r>
            <a:r>
              <a:rPr lang="ko-KR" altLang="en-US" b="1" dirty="0"/>
              <a:t>種</a:t>
            </a:r>
            <a:r>
              <a:rPr lang="en-US" altLang="ko-KR" b="1" dirty="0"/>
              <a:t>)</a:t>
            </a:r>
            <a:r>
              <a:rPr lang="ko-KR" altLang="en-US" b="1" dirty="0"/>
              <a:t>과 마주하면서 살고 있고</a:t>
            </a:r>
            <a:r>
              <a:rPr lang="en-US" altLang="ko-KR" b="1" dirty="0"/>
              <a:t>, </a:t>
            </a:r>
            <a:r>
              <a:rPr lang="ko-KR" altLang="en-US" b="1" dirty="0"/>
              <a:t>종교는 그런 관계적 삶과 뗄 수 없이 연관</a:t>
            </a:r>
            <a:r>
              <a:rPr lang="ko-KR" altLang="en-US" dirty="0"/>
              <a:t>되어 </a:t>
            </a:r>
            <a:r>
              <a:rPr lang="ko-KR" altLang="en-US" dirty="0" smtClean="0"/>
              <a:t>있다</a:t>
            </a:r>
            <a:r>
              <a:rPr lang="en-US" altLang="ko-KR" dirty="0"/>
              <a:t>.</a:t>
            </a:r>
          </a:p>
          <a:p>
            <a:endParaRPr lang="ko-KR" altLang="en-US" dirty="0"/>
          </a:p>
        </p:txBody>
      </p:sp>
    </p:spTree>
    <p:extLst>
      <p:ext uri="{BB962C8B-B14F-4D97-AF65-F5344CB8AC3E}">
        <p14:creationId xmlns:p14="http://schemas.microsoft.com/office/powerpoint/2010/main" val="3696420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a:t>우리가 착각하고 있는 </a:t>
            </a:r>
            <a:r>
              <a:rPr lang="ko-KR" altLang="en-US" dirty="0" smtClean="0"/>
              <a:t>것</a:t>
            </a:r>
            <a:endParaRPr lang="ko-KR" altLang="en-US" dirty="0"/>
          </a:p>
        </p:txBody>
      </p:sp>
      <p:sp>
        <p:nvSpPr>
          <p:cNvPr id="3" name="내용 개체 틀 2"/>
          <p:cNvSpPr>
            <a:spLocks noGrp="1"/>
          </p:cNvSpPr>
          <p:nvPr>
            <p:ph idx="1"/>
          </p:nvPr>
        </p:nvSpPr>
        <p:spPr/>
        <p:txBody>
          <a:bodyPr>
            <a:normAutofit fontScale="77500" lnSpcReduction="20000"/>
          </a:bodyPr>
          <a:lstStyle/>
          <a:p>
            <a:r>
              <a:rPr lang="ko-KR" altLang="en-US" dirty="0"/>
              <a:t>우리가 근대적</a:t>
            </a:r>
            <a:r>
              <a:rPr lang="en-US" altLang="ko-KR" dirty="0"/>
              <a:t>, </a:t>
            </a:r>
            <a:r>
              <a:rPr lang="ko-KR" altLang="en-US" dirty="0"/>
              <a:t>세속적 시대를 살고 있다는 생각은 우리의 몸</a:t>
            </a:r>
            <a:r>
              <a:rPr lang="en-US" altLang="ko-KR" dirty="0"/>
              <a:t>, </a:t>
            </a:r>
            <a:r>
              <a:rPr lang="ko-KR" altLang="en-US" dirty="0"/>
              <a:t>공동체</a:t>
            </a:r>
            <a:r>
              <a:rPr lang="en-US" altLang="ko-KR" dirty="0"/>
              <a:t>, </a:t>
            </a:r>
            <a:r>
              <a:rPr lang="ko-KR" altLang="en-US" dirty="0"/>
              <a:t>그리고 장소에서 마치 우리가 따로 떨어져 있는 것처럼 </a:t>
            </a:r>
            <a:r>
              <a:rPr lang="ko-KR" altLang="en-US" dirty="0" smtClean="0"/>
              <a:t>착각하게 만든다</a:t>
            </a:r>
            <a:r>
              <a:rPr lang="en-US" altLang="ko-KR" dirty="0" smtClean="0"/>
              <a:t>.</a:t>
            </a:r>
          </a:p>
          <a:p>
            <a:r>
              <a:rPr lang="ko-KR" altLang="en-US" dirty="0" smtClean="0"/>
              <a:t>이는 </a:t>
            </a:r>
            <a:r>
              <a:rPr lang="ko-KR" altLang="en-US" dirty="0"/>
              <a:t>인간</a:t>
            </a:r>
            <a:r>
              <a:rPr lang="en-US" altLang="ko-KR" dirty="0"/>
              <a:t>, </a:t>
            </a:r>
            <a:r>
              <a:rPr lang="ko-KR" altLang="en-US" dirty="0"/>
              <a:t>물건</a:t>
            </a:r>
            <a:r>
              <a:rPr lang="en-US" altLang="ko-KR" dirty="0"/>
              <a:t>, </a:t>
            </a:r>
            <a:r>
              <a:rPr lang="ko-KR" altLang="en-US" dirty="0"/>
              <a:t>경관</a:t>
            </a:r>
            <a:r>
              <a:rPr lang="en-US" altLang="ko-KR" dirty="0"/>
              <a:t>(</a:t>
            </a:r>
            <a:r>
              <a:rPr lang="ko-KR" altLang="en-US" dirty="0"/>
              <a:t>景觀</a:t>
            </a:r>
            <a:r>
              <a:rPr lang="en-US" altLang="ko-KR" dirty="0"/>
              <a:t>) </a:t>
            </a:r>
            <a:r>
              <a:rPr lang="ko-KR" altLang="en-US" dirty="0"/>
              <a:t>등에 서로 엮이지 않고</a:t>
            </a:r>
            <a:r>
              <a:rPr lang="en-US" altLang="ko-KR" dirty="0"/>
              <a:t>, </a:t>
            </a:r>
            <a:r>
              <a:rPr lang="ko-KR" altLang="en-US" dirty="0" smtClean="0"/>
              <a:t>우리가 홀로 </a:t>
            </a:r>
            <a:r>
              <a:rPr lang="ko-KR" altLang="en-US" dirty="0"/>
              <a:t>객관적으로 관찰할 수 있다는 착각으로 이어진다</a:t>
            </a:r>
            <a:r>
              <a:rPr lang="en-US" altLang="ko-KR" dirty="0"/>
              <a:t>. </a:t>
            </a:r>
            <a:endParaRPr lang="en-US" altLang="ko-KR" dirty="0" smtClean="0"/>
          </a:p>
          <a:p>
            <a:r>
              <a:rPr lang="ko-KR" altLang="en-US" dirty="0" smtClean="0"/>
              <a:t>그런 </a:t>
            </a:r>
            <a:r>
              <a:rPr lang="ko-KR" altLang="en-US" dirty="0"/>
              <a:t>착각이 유지되려면 우리의 연관성을 억누르고 마치 존재하지 않은 듯이 해야 한다</a:t>
            </a:r>
            <a:r>
              <a:rPr lang="en-US" altLang="ko-KR" dirty="0"/>
              <a:t>. </a:t>
            </a:r>
            <a:r>
              <a:rPr lang="ko-KR" altLang="en-US" b="1" dirty="0"/>
              <a:t>이중의 허구</a:t>
            </a:r>
            <a:r>
              <a:rPr lang="en-US" altLang="ko-KR" b="1" dirty="0"/>
              <a:t>(</a:t>
            </a:r>
            <a:r>
              <a:rPr lang="ko-KR" altLang="en-US" b="1" dirty="0"/>
              <a:t>세상을 극도로 </a:t>
            </a:r>
            <a:r>
              <a:rPr lang="ko-KR" altLang="en-US" b="1" dirty="0" smtClean="0"/>
              <a:t>조각 내어 </a:t>
            </a:r>
            <a:r>
              <a:rPr lang="ko-KR" altLang="en-US" b="1" dirty="0"/>
              <a:t>파악하고자 하는 것</a:t>
            </a:r>
            <a:r>
              <a:rPr lang="en-US" altLang="ko-KR" b="1" dirty="0"/>
              <a:t>, </a:t>
            </a:r>
            <a:r>
              <a:rPr lang="ko-KR" altLang="en-US" b="1" dirty="0"/>
              <a:t>관찰자가 마치 신과 같은 존재처럼 간주하는 것</a:t>
            </a:r>
            <a:r>
              <a:rPr lang="en-US" altLang="ko-KR" dirty="0"/>
              <a:t>).</a:t>
            </a:r>
          </a:p>
          <a:p>
            <a:r>
              <a:rPr lang="ko-KR" altLang="en-US" b="1" dirty="0"/>
              <a:t>개인의 내면성</a:t>
            </a:r>
            <a:r>
              <a:rPr lang="en-US" altLang="ko-KR" b="1" dirty="0"/>
              <a:t>, </a:t>
            </a:r>
            <a:r>
              <a:rPr lang="ko-KR" altLang="en-US" b="1" dirty="0"/>
              <a:t>주체성</a:t>
            </a:r>
            <a:r>
              <a:rPr lang="en-US" altLang="ko-KR" b="1" dirty="0"/>
              <a:t>, </a:t>
            </a:r>
            <a:r>
              <a:rPr lang="ko-KR" altLang="en-US" b="1" dirty="0"/>
              <a:t>체험</a:t>
            </a:r>
            <a:r>
              <a:rPr lang="en-US" altLang="ko-KR" b="1" dirty="0"/>
              <a:t>, </a:t>
            </a:r>
            <a:r>
              <a:rPr lang="ko-KR" altLang="en-US" b="1" dirty="0"/>
              <a:t>지적인 신념</a:t>
            </a:r>
            <a:r>
              <a:rPr lang="en-US" altLang="ko-KR" b="1" dirty="0"/>
              <a:t>, </a:t>
            </a:r>
            <a:r>
              <a:rPr lang="ko-KR" altLang="en-US" b="1" dirty="0" err="1"/>
              <a:t>세속성</a:t>
            </a:r>
            <a:r>
              <a:rPr lang="ko-KR" altLang="en-US" b="1" dirty="0"/>
              <a:t> 등의 측면을 강조하는 경향은 유럽의 종교개혁 및 근대 초기의 역사적 맥락이 함축</a:t>
            </a:r>
            <a:r>
              <a:rPr lang="ko-KR" altLang="en-US" dirty="0"/>
              <a:t>되어</a:t>
            </a:r>
            <a:r>
              <a:rPr lang="ko-KR" altLang="en-US" b="1" dirty="0"/>
              <a:t> </a:t>
            </a:r>
            <a:r>
              <a:rPr lang="ko-KR" altLang="en-US" dirty="0"/>
              <a:t>있다</a:t>
            </a:r>
            <a:r>
              <a:rPr lang="en-US" altLang="ko-KR" dirty="0"/>
              <a:t>. </a:t>
            </a:r>
          </a:p>
          <a:p>
            <a:endParaRPr lang="ko-KR" altLang="en-US" dirty="0"/>
          </a:p>
        </p:txBody>
      </p:sp>
    </p:spTree>
    <p:extLst>
      <p:ext uri="{BB962C8B-B14F-4D97-AF65-F5344CB8AC3E}">
        <p14:creationId xmlns:p14="http://schemas.microsoft.com/office/powerpoint/2010/main" val="202752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sz="half" idx="1"/>
          </p:nvPr>
        </p:nvSpPr>
        <p:spPr/>
        <p:txBody>
          <a:bodyPr>
            <a:noAutofit/>
          </a:bodyPr>
          <a:lstStyle/>
          <a:p>
            <a:r>
              <a:rPr lang="ko-KR" altLang="en-US" sz="1800" dirty="0"/>
              <a:t>성장한 곳이 스톤헨지에 가까운 </a:t>
            </a:r>
            <a:r>
              <a:rPr lang="ko-KR" altLang="en-US" sz="1800" dirty="0" smtClean="0"/>
              <a:t>곳</a:t>
            </a:r>
            <a:r>
              <a:rPr lang="en-US" altLang="ko-KR" sz="1800" dirty="0" smtClean="0"/>
              <a:t>. </a:t>
            </a:r>
            <a:r>
              <a:rPr lang="en-US" altLang="ko-KR" sz="1800" dirty="0"/>
              <a:t> </a:t>
            </a:r>
            <a:r>
              <a:rPr lang="ko-KR" altLang="en-US" sz="1800" dirty="0" smtClean="0"/>
              <a:t>현대 </a:t>
            </a:r>
            <a:r>
              <a:rPr lang="ko-KR" altLang="en-US" sz="1800" dirty="0" err="1"/>
              <a:t>드루이드</a:t>
            </a:r>
            <a:r>
              <a:rPr lang="ko-KR" altLang="en-US" sz="1800" dirty="0"/>
              <a:t> 파에 관한 학술회의에 초청을 받게 된 것을 </a:t>
            </a:r>
            <a:r>
              <a:rPr lang="ko-KR" altLang="en-US" sz="1800" dirty="0" smtClean="0"/>
              <a:t>계기</a:t>
            </a:r>
            <a:r>
              <a:rPr lang="en-US" altLang="ko-KR" sz="1800" dirty="0" smtClean="0"/>
              <a:t>,</a:t>
            </a:r>
            <a:r>
              <a:rPr lang="ko-KR" altLang="en-US" sz="1800" dirty="0" smtClean="0"/>
              <a:t> </a:t>
            </a:r>
            <a:r>
              <a:rPr lang="ko-KR" altLang="en-US" sz="1800" dirty="0"/>
              <a:t>연구 관심이 </a:t>
            </a:r>
            <a:r>
              <a:rPr lang="ko-KR" altLang="en-US" sz="1800" dirty="0" err="1"/>
              <a:t>페이건이즘</a:t>
            </a:r>
            <a:r>
              <a:rPr lang="en-US" altLang="ko-KR" sz="1800" dirty="0"/>
              <a:t>, </a:t>
            </a:r>
            <a:r>
              <a:rPr lang="ko-KR" altLang="en-US" sz="1800" dirty="0" err="1"/>
              <a:t>샤마니즘</a:t>
            </a:r>
            <a:r>
              <a:rPr lang="en-US" altLang="ko-KR" sz="1800" dirty="0"/>
              <a:t>, </a:t>
            </a:r>
            <a:r>
              <a:rPr lang="ko-KR" altLang="en-US" sz="1800" dirty="0" smtClean="0"/>
              <a:t>애니미즘으로 이동</a:t>
            </a:r>
            <a:r>
              <a:rPr lang="en-US" altLang="ko-KR" sz="1800" dirty="0" smtClean="0"/>
              <a:t>. </a:t>
            </a:r>
          </a:p>
          <a:p>
            <a:r>
              <a:rPr lang="en-US" altLang="ko-KR" sz="1800" dirty="0" smtClean="0"/>
              <a:t>a fieldwork researcher among Pagans.</a:t>
            </a:r>
          </a:p>
          <a:p>
            <a:r>
              <a:rPr lang="ko-KR" altLang="en-US" sz="1800" dirty="0" smtClean="0"/>
              <a:t>최근 </a:t>
            </a:r>
            <a:r>
              <a:rPr lang="ko-KR" altLang="en-US" sz="1800" dirty="0"/>
              <a:t>그의 현대 토착종교 연구는 애니미즘으로 모아지고 있는 </a:t>
            </a:r>
            <a:r>
              <a:rPr lang="ko-KR" altLang="en-US" sz="1800" dirty="0" smtClean="0"/>
              <a:t>경향</a:t>
            </a:r>
            <a:r>
              <a:rPr lang="en-US" altLang="ko-KR" sz="1800" dirty="0" smtClean="0"/>
              <a:t>. </a:t>
            </a:r>
          </a:p>
          <a:p>
            <a:r>
              <a:rPr lang="en-US" altLang="ko-KR" sz="1800" dirty="0" smtClean="0"/>
              <a:t>Ex) Animism</a:t>
            </a:r>
            <a:r>
              <a:rPr lang="en-US" altLang="ko-KR" sz="1800" dirty="0"/>
              <a:t>: Respecting the Living </a:t>
            </a:r>
            <a:r>
              <a:rPr lang="en-US" altLang="ko-KR" sz="1800" dirty="0" smtClean="0"/>
              <a:t>World (2005, 2</a:t>
            </a:r>
            <a:r>
              <a:rPr lang="ko-KR" altLang="en-US" sz="1800" dirty="0" smtClean="0"/>
              <a:t>판 </a:t>
            </a:r>
            <a:r>
              <a:rPr lang="en-US" altLang="ko-KR" sz="1800" dirty="0" smtClean="0"/>
              <a:t>2017), </a:t>
            </a:r>
            <a:r>
              <a:rPr lang="en-US" altLang="ko-KR" sz="1800" dirty="0"/>
              <a:t>Handbook of </a:t>
            </a:r>
            <a:r>
              <a:rPr lang="en-US" altLang="ko-KR" sz="1800" dirty="0" smtClean="0"/>
              <a:t>Contemporary Animism (</a:t>
            </a:r>
            <a:r>
              <a:rPr lang="en-US" altLang="ko-KR" sz="1800" dirty="0"/>
              <a:t>2013). </a:t>
            </a:r>
          </a:p>
          <a:p>
            <a:r>
              <a:rPr lang="ko-KR" altLang="en-US" sz="1800" dirty="0"/>
              <a:t>두</a:t>
            </a:r>
            <a:r>
              <a:rPr lang="en-US" altLang="ko-KR" sz="1800" dirty="0" smtClean="0"/>
              <a:t> </a:t>
            </a:r>
            <a:r>
              <a:rPr lang="ko-KR" altLang="en-US" sz="1800" dirty="0" smtClean="0"/>
              <a:t>권의</a:t>
            </a:r>
            <a:r>
              <a:rPr lang="en-US" altLang="ko-KR" sz="1800" dirty="0" smtClean="0"/>
              <a:t> </a:t>
            </a:r>
            <a:r>
              <a:rPr lang="ko-KR" altLang="en-US" sz="1800" dirty="0" smtClean="0"/>
              <a:t>저서</a:t>
            </a:r>
            <a:r>
              <a:rPr lang="en-US" altLang="ko-KR" sz="1800" dirty="0" smtClean="0"/>
              <a:t>: Animism: Respecting the Living World </a:t>
            </a:r>
          </a:p>
          <a:p>
            <a:r>
              <a:rPr lang="ko-KR" altLang="en-US" sz="1800" dirty="0" smtClean="0"/>
              <a:t>그리고 이 책</a:t>
            </a:r>
            <a:r>
              <a:rPr lang="en-US" altLang="ko-KR" sz="1800" dirty="0" smtClean="0"/>
              <a:t>.</a:t>
            </a:r>
            <a:endParaRPr lang="en-US" altLang="ko-KR" sz="1800" dirty="0"/>
          </a:p>
          <a:p>
            <a:endParaRPr lang="ko-KR" altLang="en-US" sz="1800" dirty="0"/>
          </a:p>
        </p:txBody>
      </p:sp>
      <p:sp>
        <p:nvSpPr>
          <p:cNvPr id="4" name="내용 개체 틀 3"/>
          <p:cNvSpPr>
            <a:spLocks noGrp="1"/>
          </p:cNvSpPr>
          <p:nvPr>
            <p:ph sz="half" idx="2"/>
          </p:nvPr>
        </p:nvSpPr>
        <p:spPr/>
        <p:txBody>
          <a:bodyPr>
            <a:normAutofit fontScale="55000" lnSpcReduction="20000"/>
          </a:bodyPr>
          <a:lstStyle/>
          <a:p>
            <a:r>
              <a:rPr lang="ko-KR" altLang="en-US" dirty="0" smtClean="0"/>
              <a:t>가르친 과목</a:t>
            </a:r>
            <a:endParaRPr lang="en-US" altLang="ko-KR" dirty="0" smtClean="0"/>
          </a:p>
          <a:p>
            <a:r>
              <a:rPr lang="en-US" altLang="ko-KR" sz="3300" i="1" dirty="0" smtClean="0"/>
              <a:t>The </a:t>
            </a:r>
            <a:r>
              <a:rPr lang="en-US" altLang="ko-KR" sz="3300" i="1" dirty="0"/>
              <a:t>Arts Past and Present</a:t>
            </a:r>
            <a:r>
              <a:rPr lang="en-US" altLang="ko-KR" sz="3300" dirty="0"/>
              <a:t>, </a:t>
            </a:r>
            <a:endParaRPr lang="en-US" altLang="ko-KR" sz="3300" dirty="0" smtClean="0"/>
          </a:p>
          <a:p>
            <a:endParaRPr lang="en-US" altLang="ko-KR" sz="3300" i="1" dirty="0" smtClean="0"/>
          </a:p>
          <a:p>
            <a:r>
              <a:rPr lang="en-US" altLang="ko-KR" sz="3300" i="1" dirty="0" smtClean="0"/>
              <a:t>Making </a:t>
            </a:r>
            <a:r>
              <a:rPr lang="en-US" altLang="ko-KR" sz="3300" i="1" dirty="0"/>
              <a:t>sense of things: an introduction to material culture</a:t>
            </a:r>
            <a:r>
              <a:rPr lang="en-US" altLang="ko-KR" sz="3300" dirty="0"/>
              <a:t>, </a:t>
            </a:r>
            <a:endParaRPr lang="en-US" altLang="ko-KR" sz="3300" dirty="0" smtClean="0"/>
          </a:p>
          <a:p>
            <a:endParaRPr lang="en-US" altLang="ko-KR" sz="3300" i="1" dirty="0" smtClean="0"/>
          </a:p>
          <a:p>
            <a:r>
              <a:rPr lang="en-US" altLang="ko-KR" sz="3300" i="1" dirty="0" smtClean="0"/>
              <a:t>Introducing </a:t>
            </a:r>
            <a:r>
              <a:rPr lang="en-US" altLang="ko-KR" sz="3300" i="1" dirty="0"/>
              <a:t>Religion</a:t>
            </a:r>
            <a:r>
              <a:rPr lang="en-US" altLang="ko-KR" sz="3300" dirty="0"/>
              <a:t>, </a:t>
            </a:r>
            <a:endParaRPr lang="en-US" altLang="ko-KR" sz="3300" dirty="0" smtClean="0"/>
          </a:p>
          <a:p>
            <a:endParaRPr lang="en-US" altLang="ko-KR" sz="3300" i="1" dirty="0" smtClean="0"/>
          </a:p>
          <a:p>
            <a:r>
              <a:rPr lang="en-US" altLang="ko-KR" sz="3300" i="1" dirty="0" smtClean="0"/>
              <a:t>Religions </a:t>
            </a:r>
            <a:r>
              <a:rPr lang="en-US" altLang="ko-KR" sz="3300" i="1" dirty="0"/>
              <a:t>in Conflict and Cooperation</a:t>
            </a:r>
            <a:r>
              <a:rPr lang="en-US" altLang="ko-KR" sz="3300" dirty="0"/>
              <a:t>, </a:t>
            </a:r>
            <a:endParaRPr lang="en-US" altLang="ko-KR" sz="3300" dirty="0" smtClean="0"/>
          </a:p>
          <a:p>
            <a:endParaRPr lang="en-US" altLang="ko-KR" sz="3300" i="1" dirty="0" smtClean="0"/>
          </a:p>
          <a:p>
            <a:r>
              <a:rPr lang="en-US" altLang="ko-KR" sz="3300" i="1" dirty="0" smtClean="0"/>
              <a:t>Religion </a:t>
            </a:r>
            <a:r>
              <a:rPr lang="en-US" altLang="ko-KR" sz="3300" i="1" dirty="0"/>
              <a:t>Today: Tradition, Modernity and Change</a:t>
            </a:r>
            <a:r>
              <a:rPr lang="en-US" altLang="ko-KR" sz="3300" dirty="0"/>
              <a:t>, </a:t>
            </a:r>
            <a:r>
              <a:rPr lang="en-US" altLang="ko-KR" sz="3300" i="1" dirty="0" smtClean="0"/>
              <a:t> </a:t>
            </a:r>
          </a:p>
          <a:p>
            <a:endParaRPr lang="en-US" altLang="ko-KR" sz="3300" i="1" dirty="0" smtClean="0"/>
          </a:p>
          <a:p>
            <a:r>
              <a:rPr lang="en-US" altLang="ko-KR" sz="3300" i="1" dirty="0" smtClean="0"/>
              <a:t>Myth </a:t>
            </a:r>
            <a:r>
              <a:rPr lang="en-US" altLang="ko-KR" sz="3300" i="1" dirty="0"/>
              <a:t>in the Greek and Roman Worlds</a:t>
            </a:r>
            <a:r>
              <a:rPr lang="en-US" altLang="ko-KR" sz="3300" dirty="0"/>
              <a:t>.</a:t>
            </a:r>
            <a:r>
              <a:rPr lang="en-US" altLang="ko-KR" dirty="0"/>
              <a:t> </a:t>
            </a:r>
            <a:r>
              <a:rPr lang="en-US" altLang="ko-KR" b="1" dirty="0"/>
              <a:t> </a:t>
            </a:r>
            <a:endParaRPr lang="ko-KR" altLang="en-US" dirty="0"/>
          </a:p>
        </p:txBody>
      </p:sp>
    </p:spTree>
    <p:extLst>
      <p:ext uri="{BB962C8B-B14F-4D97-AF65-F5344CB8AC3E}">
        <p14:creationId xmlns:p14="http://schemas.microsoft.com/office/powerpoint/2010/main" val="148926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a:t>논의를 정리하는 두 </a:t>
            </a:r>
            <a:r>
              <a:rPr lang="ko-KR" altLang="en-US" dirty="0" smtClean="0"/>
              <a:t>가지 점</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1. </a:t>
            </a:r>
            <a:r>
              <a:rPr lang="ko-KR" altLang="en-US" dirty="0" smtClean="0"/>
              <a:t>종교를 </a:t>
            </a:r>
            <a:r>
              <a:rPr lang="ko-KR" altLang="en-US" dirty="0"/>
              <a:t>다른 방식으로 파악하기 위해</a:t>
            </a:r>
            <a:r>
              <a:rPr lang="en-US" altLang="ko-KR" dirty="0"/>
              <a:t>, </a:t>
            </a:r>
            <a:r>
              <a:rPr lang="ko-KR" altLang="en-US" dirty="0"/>
              <a:t>다른 방식으로 종교를 정의</a:t>
            </a:r>
            <a:r>
              <a:rPr lang="en-US" altLang="ko-KR" dirty="0"/>
              <a:t>(</a:t>
            </a:r>
            <a:r>
              <a:rPr lang="ko-KR" altLang="en-US" dirty="0"/>
              <a:t>定義</a:t>
            </a:r>
            <a:r>
              <a:rPr lang="en-US" altLang="ko-KR" dirty="0"/>
              <a:t>) </a:t>
            </a:r>
            <a:r>
              <a:rPr lang="ko-KR" altLang="en-US" dirty="0"/>
              <a:t>내리기 위해 필요한 </a:t>
            </a:r>
            <a:r>
              <a:rPr lang="en-US" altLang="ko-KR" dirty="0"/>
              <a:t>"</a:t>
            </a:r>
            <a:r>
              <a:rPr lang="ko-KR" altLang="en-US" dirty="0"/>
              <a:t>다른 곳</a:t>
            </a:r>
            <a:r>
              <a:rPr lang="en-US" altLang="ko-KR" dirty="0"/>
              <a:t>"(elsewhere)</a:t>
            </a:r>
            <a:r>
              <a:rPr lang="ko-KR" altLang="en-US" dirty="0"/>
              <a:t>의 자료가 어떤 것이 있는가</a:t>
            </a:r>
            <a:r>
              <a:rPr lang="en-US" altLang="ko-KR" dirty="0"/>
              <a:t>? </a:t>
            </a:r>
            <a:endParaRPr lang="en-US" altLang="ko-KR" dirty="0" smtClean="0"/>
          </a:p>
          <a:p>
            <a:r>
              <a:rPr lang="en-US" altLang="ko-KR" dirty="0" smtClean="0"/>
              <a:t>2. </a:t>
            </a:r>
            <a:r>
              <a:rPr lang="ko-KR" altLang="en-US" dirty="0"/>
              <a:t>착각 속에 빠져 비현실적인 방식으로 종교를 연구하고 가르치는 것에서 벗어나</a:t>
            </a:r>
            <a:r>
              <a:rPr lang="en-US" altLang="ko-KR" dirty="0"/>
              <a:t>, </a:t>
            </a:r>
            <a:r>
              <a:rPr lang="ko-KR" altLang="en-US" dirty="0"/>
              <a:t>보다 현실적인 종교 연구와 교육을 하기 </a:t>
            </a:r>
            <a:r>
              <a:rPr lang="ko-KR" altLang="en-US" dirty="0" smtClean="0"/>
              <a:t>위해서는 </a:t>
            </a:r>
            <a:r>
              <a:rPr lang="ko-KR" altLang="en-US" dirty="0"/>
              <a:t>어떻게 </a:t>
            </a:r>
            <a:r>
              <a:rPr lang="ko-KR" altLang="en-US" dirty="0" smtClean="0"/>
              <a:t>해야 새로운 </a:t>
            </a:r>
            <a:r>
              <a:rPr lang="ko-KR" altLang="en-US" dirty="0"/>
              <a:t>자세를 </a:t>
            </a:r>
            <a:r>
              <a:rPr lang="ko-KR" altLang="en-US" dirty="0" smtClean="0"/>
              <a:t>지닐 수 있는가</a:t>
            </a:r>
            <a:r>
              <a:rPr lang="en-US" altLang="ko-KR" dirty="0"/>
              <a:t>?</a:t>
            </a:r>
          </a:p>
          <a:p>
            <a:endParaRPr lang="ko-KR" altLang="en-US" dirty="0"/>
          </a:p>
        </p:txBody>
      </p:sp>
    </p:spTree>
    <p:extLst>
      <p:ext uri="{BB962C8B-B14F-4D97-AF65-F5344CB8AC3E}">
        <p14:creationId xmlns:p14="http://schemas.microsoft.com/office/powerpoint/2010/main" val="3532077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Not Boring?</a:t>
            </a:r>
            <a:endParaRPr lang="ko-KR" altLang="en-US" dirty="0"/>
          </a:p>
        </p:txBody>
      </p:sp>
      <p:sp>
        <p:nvSpPr>
          <p:cNvPr id="3" name="내용 개체 틀 2"/>
          <p:cNvSpPr>
            <a:spLocks noGrp="1"/>
          </p:cNvSpPr>
          <p:nvPr>
            <p:ph idx="1"/>
          </p:nvPr>
        </p:nvSpPr>
        <p:spPr/>
        <p:txBody>
          <a:bodyPr>
            <a:normAutofit fontScale="85000" lnSpcReduction="10000"/>
          </a:bodyPr>
          <a:lstStyle/>
          <a:p>
            <a:r>
              <a:rPr lang="ko-KR" altLang="en-US" dirty="0"/>
              <a:t>종교가 뭔가 </a:t>
            </a:r>
            <a:r>
              <a:rPr lang="en-US" altLang="ko-KR" dirty="0"/>
              <a:t>"</a:t>
            </a:r>
            <a:r>
              <a:rPr lang="ko-KR" altLang="en-US" dirty="0"/>
              <a:t>유별난 현상</a:t>
            </a:r>
            <a:r>
              <a:rPr lang="en-US" altLang="ko-KR" dirty="0"/>
              <a:t>"</a:t>
            </a:r>
            <a:r>
              <a:rPr lang="ko-KR" altLang="en-US" dirty="0"/>
              <a:t>이라고 생각하는 것</a:t>
            </a:r>
            <a:r>
              <a:rPr lang="en-US" altLang="ko-KR" dirty="0"/>
              <a:t>, </a:t>
            </a:r>
            <a:r>
              <a:rPr lang="ko-KR" altLang="en-US" dirty="0"/>
              <a:t>다른 것과는 매우 다른 별도의 현상이라고 생각하는 것</a:t>
            </a:r>
            <a:r>
              <a:rPr lang="en-US" altLang="ko-KR" dirty="0"/>
              <a:t>, </a:t>
            </a:r>
            <a:r>
              <a:rPr lang="ko-KR" altLang="en-US" dirty="0"/>
              <a:t>이런 관점을 다시 생각해 봐야 하지 않은가</a:t>
            </a:r>
            <a:r>
              <a:rPr lang="en-US" altLang="ko-KR" dirty="0"/>
              <a:t>? </a:t>
            </a:r>
            <a:endParaRPr lang="en-US" altLang="ko-KR" dirty="0" smtClean="0"/>
          </a:p>
          <a:p>
            <a:r>
              <a:rPr lang="ko-KR" altLang="en-US" dirty="0" smtClean="0"/>
              <a:t>학술적 </a:t>
            </a:r>
            <a:r>
              <a:rPr lang="ko-KR" altLang="en-US" dirty="0" err="1"/>
              <a:t>프랙티스</a:t>
            </a:r>
            <a:r>
              <a:rPr lang="ko-KR" altLang="en-US" dirty="0"/>
              <a:t> 및 자신을 이해하는 것이 유럽적</a:t>
            </a:r>
            <a:r>
              <a:rPr lang="en-US" altLang="ko-KR" dirty="0"/>
              <a:t>-</a:t>
            </a:r>
            <a:r>
              <a:rPr lang="ko-KR" altLang="en-US" dirty="0"/>
              <a:t>기독교적 틀에 사로잡혀 있다는 것</a:t>
            </a:r>
            <a:r>
              <a:rPr lang="en-US" altLang="ko-KR" dirty="0" smtClean="0"/>
              <a:t>...</a:t>
            </a:r>
          </a:p>
          <a:p>
            <a:r>
              <a:rPr lang="ko-KR" altLang="en-US" dirty="0" smtClean="0"/>
              <a:t>지적인 </a:t>
            </a:r>
            <a:r>
              <a:rPr lang="ko-KR" altLang="en-US" dirty="0"/>
              <a:t>신조의 측면</a:t>
            </a:r>
            <a:r>
              <a:rPr lang="en-US" altLang="ko-KR" dirty="0"/>
              <a:t>(</a:t>
            </a:r>
            <a:r>
              <a:rPr lang="ko-KR" altLang="en-US" dirty="0"/>
              <a:t>이데올로기</a:t>
            </a:r>
            <a:r>
              <a:rPr lang="en-US" altLang="ko-KR" dirty="0"/>
              <a:t>, </a:t>
            </a:r>
            <a:r>
              <a:rPr lang="ko-KR" altLang="en-US" dirty="0"/>
              <a:t>비합리성</a:t>
            </a:r>
            <a:r>
              <a:rPr lang="en-US" altLang="ko-KR" dirty="0"/>
              <a:t>, </a:t>
            </a:r>
            <a:r>
              <a:rPr lang="ko-KR" altLang="en-US" dirty="0"/>
              <a:t>논리적 요구사항</a:t>
            </a:r>
            <a:r>
              <a:rPr lang="en-US" altLang="ko-KR" dirty="0"/>
              <a:t>)</a:t>
            </a:r>
            <a:r>
              <a:rPr lang="ko-KR" altLang="en-US" dirty="0"/>
              <a:t>과 초월성의 측면</a:t>
            </a:r>
            <a:r>
              <a:rPr lang="en-US" altLang="ko-KR" dirty="0"/>
              <a:t>(</a:t>
            </a:r>
            <a:r>
              <a:rPr lang="ko-KR" altLang="en-US" dirty="0"/>
              <a:t>형이상학적인 것</a:t>
            </a:r>
            <a:r>
              <a:rPr lang="en-US" altLang="ko-KR" dirty="0"/>
              <a:t>, </a:t>
            </a:r>
            <a:r>
              <a:rPr lang="ko-KR" altLang="en-US" dirty="0"/>
              <a:t>비경험적인 것</a:t>
            </a:r>
            <a:r>
              <a:rPr lang="en-US" altLang="ko-KR" dirty="0"/>
              <a:t>, </a:t>
            </a:r>
            <a:r>
              <a:rPr lang="ko-KR" altLang="en-US" dirty="0"/>
              <a:t>자연과 동떨어진 문화</a:t>
            </a:r>
            <a:r>
              <a:rPr lang="en-US" altLang="ko-KR" dirty="0"/>
              <a:t>, </a:t>
            </a:r>
            <a:r>
              <a:rPr lang="ko-KR" altLang="en-US" dirty="0"/>
              <a:t>혹은 문화와 동떨어진 자연 등</a:t>
            </a:r>
            <a:r>
              <a:rPr lang="en-US" altLang="ko-KR" dirty="0"/>
              <a:t>)</a:t>
            </a:r>
            <a:r>
              <a:rPr lang="ko-KR" altLang="en-US" dirty="0"/>
              <a:t>만을 반복하는 </a:t>
            </a:r>
            <a:r>
              <a:rPr lang="ko-KR" altLang="en-US" dirty="0" smtClean="0"/>
              <a:t>것</a:t>
            </a:r>
            <a:endParaRPr lang="en-US" altLang="ko-KR" dirty="0" smtClean="0"/>
          </a:p>
          <a:p>
            <a:r>
              <a:rPr lang="ko-KR" altLang="en-US" dirty="0" smtClean="0"/>
              <a:t>너무</a:t>
            </a:r>
            <a:r>
              <a:rPr lang="ko-KR" altLang="en-US" dirty="0"/>
              <a:t>나</a:t>
            </a:r>
            <a:r>
              <a:rPr lang="ko-KR" altLang="en-US" dirty="0" smtClean="0"/>
              <a:t>도 편안하다</a:t>
            </a:r>
            <a:r>
              <a:rPr lang="en-US" altLang="ko-KR" dirty="0" smtClean="0"/>
              <a:t>…</a:t>
            </a:r>
            <a:r>
              <a:rPr lang="ko-KR" altLang="en-US" dirty="0" smtClean="0"/>
              <a:t>동어반복뿐</a:t>
            </a:r>
            <a:endParaRPr lang="en-US" altLang="ko-KR" dirty="0" smtClean="0"/>
          </a:p>
          <a:p>
            <a:r>
              <a:rPr lang="ko-KR" altLang="en-US" dirty="0"/>
              <a:t>거기에서 어떻게 벗어날 수 있는가</a:t>
            </a:r>
            <a:r>
              <a:rPr lang="en-US" altLang="ko-KR" dirty="0"/>
              <a:t>? </a:t>
            </a:r>
          </a:p>
          <a:p>
            <a:endParaRPr lang="ko-KR" altLang="en-US" dirty="0"/>
          </a:p>
        </p:txBody>
      </p:sp>
    </p:spTree>
    <p:extLst>
      <p:ext uri="{BB962C8B-B14F-4D97-AF65-F5344CB8AC3E}">
        <p14:creationId xmlns:p14="http://schemas.microsoft.com/office/powerpoint/2010/main" val="4005431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다른 각도의 책상</a:t>
            </a:r>
            <a:endParaRPr lang="ko-KR" altLang="en-US" dirty="0"/>
          </a:p>
        </p:txBody>
      </p:sp>
      <p:sp>
        <p:nvSpPr>
          <p:cNvPr id="3" name="내용 개체 틀 2"/>
          <p:cNvSpPr>
            <a:spLocks noGrp="1"/>
          </p:cNvSpPr>
          <p:nvPr>
            <p:ph idx="1"/>
          </p:nvPr>
        </p:nvSpPr>
        <p:spPr/>
        <p:txBody>
          <a:bodyPr>
            <a:normAutofit fontScale="77500" lnSpcReduction="20000"/>
          </a:bodyPr>
          <a:lstStyle/>
          <a:p>
            <a:r>
              <a:rPr lang="ko-KR" altLang="en-US" dirty="0"/>
              <a:t>책상을 다른 각도로 돌려본다면 어떤 새로운 시각이 나타나게 될까</a:t>
            </a:r>
            <a:r>
              <a:rPr lang="en-US" altLang="ko-KR" dirty="0"/>
              <a:t>? </a:t>
            </a:r>
            <a:endParaRPr lang="en-US" altLang="ko-KR" dirty="0" smtClean="0"/>
          </a:p>
          <a:p>
            <a:r>
              <a:rPr lang="ko-KR" altLang="en-US" dirty="0"/>
              <a:t>근대적인 것이 하나만 있는 것은 아니다</a:t>
            </a:r>
            <a:r>
              <a:rPr lang="en-US" altLang="ko-KR" dirty="0"/>
              <a:t>. </a:t>
            </a:r>
            <a:r>
              <a:rPr lang="ko-KR" altLang="en-US" dirty="0"/>
              <a:t>여러 가지 근대가 있다</a:t>
            </a:r>
            <a:r>
              <a:rPr lang="en-US" altLang="ko-KR" dirty="0"/>
              <a:t>. </a:t>
            </a:r>
            <a:r>
              <a:rPr lang="ko-KR" altLang="en-US" dirty="0"/>
              <a:t>여태까지의 </a:t>
            </a:r>
            <a:r>
              <a:rPr lang="en-US" altLang="ko-KR" dirty="0"/>
              <a:t>"</a:t>
            </a:r>
            <a:r>
              <a:rPr lang="ko-KR" altLang="en-US" dirty="0"/>
              <a:t>미망</a:t>
            </a:r>
            <a:r>
              <a:rPr lang="en-US" altLang="ko-KR" dirty="0"/>
              <a:t>"(</a:t>
            </a:r>
            <a:r>
              <a:rPr lang="ko-KR" altLang="en-US" dirty="0"/>
              <a:t>迷妄</a:t>
            </a:r>
            <a:r>
              <a:rPr lang="en-US" altLang="ko-KR" dirty="0"/>
              <a:t>)</a:t>
            </a:r>
            <a:r>
              <a:rPr lang="ko-KR" altLang="en-US" dirty="0"/>
              <a:t>에서 벗어나 실제의 현실을 보자</a:t>
            </a:r>
            <a:r>
              <a:rPr lang="en-US" altLang="ko-KR" dirty="0"/>
              <a:t>. </a:t>
            </a:r>
            <a:endParaRPr lang="en-US" altLang="ko-KR" dirty="0" smtClean="0"/>
          </a:p>
          <a:p>
            <a:r>
              <a:rPr lang="ko-KR" altLang="en-US" dirty="0" smtClean="0"/>
              <a:t>경전 </a:t>
            </a:r>
            <a:r>
              <a:rPr lang="ko-KR" altLang="en-US" dirty="0"/>
              <a:t>텍스트에만 코 박고 있지 말고</a:t>
            </a:r>
            <a:r>
              <a:rPr lang="en-US" altLang="ko-KR" dirty="0"/>
              <a:t>, </a:t>
            </a:r>
            <a:r>
              <a:rPr lang="ko-KR" altLang="en-US" dirty="0"/>
              <a:t>위대한 교조의 말씀만 되뇌지 말고</a:t>
            </a:r>
            <a:r>
              <a:rPr lang="en-US" altLang="ko-KR" dirty="0"/>
              <a:t>, </a:t>
            </a:r>
            <a:r>
              <a:rPr lang="ko-KR" altLang="en-US" dirty="0"/>
              <a:t>교리의 도그마에만 갑론을박하지 말고</a:t>
            </a:r>
            <a:r>
              <a:rPr lang="en-US" altLang="ko-KR" dirty="0"/>
              <a:t>, </a:t>
            </a:r>
            <a:r>
              <a:rPr lang="ko-KR" altLang="en-US" dirty="0"/>
              <a:t>실제 세상에서 일어나고 있는 일에 관심을 갖자</a:t>
            </a:r>
            <a:r>
              <a:rPr lang="en-US" altLang="ko-KR" dirty="0" smtClean="0"/>
              <a:t>.</a:t>
            </a:r>
          </a:p>
          <a:p>
            <a:r>
              <a:rPr lang="en-US" altLang="ko-KR" dirty="0" smtClean="0"/>
              <a:t> </a:t>
            </a:r>
            <a:r>
              <a:rPr lang="ko-KR" altLang="en-US" dirty="0"/>
              <a:t>여러 가지가 부대끼며 벌어지는 종교적 삶의 복닥거림</a:t>
            </a:r>
            <a:r>
              <a:rPr lang="en-US" altLang="ko-KR" dirty="0"/>
              <a:t>, </a:t>
            </a:r>
            <a:r>
              <a:rPr lang="ko-KR" altLang="en-US" dirty="0"/>
              <a:t>물질과 풍경이 서로 섞여 빚어내는 갖은 움직임</a:t>
            </a:r>
            <a:r>
              <a:rPr lang="en-US" altLang="ko-KR" dirty="0"/>
              <a:t>, </a:t>
            </a:r>
            <a:r>
              <a:rPr lang="ko-KR" altLang="en-US" dirty="0"/>
              <a:t>있다가 없어지고</a:t>
            </a:r>
            <a:r>
              <a:rPr lang="en-US" altLang="ko-KR" dirty="0"/>
              <a:t>, </a:t>
            </a:r>
            <a:r>
              <a:rPr lang="ko-KR" altLang="en-US" dirty="0"/>
              <a:t>없다가 새로이 생기는 </a:t>
            </a:r>
            <a:r>
              <a:rPr lang="en-US" altLang="ko-KR" dirty="0"/>
              <a:t>"</a:t>
            </a:r>
            <a:r>
              <a:rPr lang="ko-KR" altLang="en-US" dirty="0"/>
              <a:t>종교화</a:t>
            </a:r>
            <a:r>
              <a:rPr lang="en-US" altLang="ko-KR" dirty="0"/>
              <a:t>"(</a:t>
            </a:r>
            <a:r>
              <a:rPr lang="en-US" altLang="ko-KR" dirty="0" err="1"/>
              <a:t>religioning</a:t>
            </a:r>
            <a:r>
              <a:rPr lang="en-US" altLang="ko-KR" dirty="0"/>
              <a:t>)</a:t>
            </a:r>
            <a:r>
              <a:rPr lang="ko-KR" altLang="en-US" dirty="0"/>
              <a:t>의 역동적이고도 풍성한 모습이 眼前에 드러나지 않는가</a:t>
            </a:r>
            <a:r>
              <a:rPr lang="en-US" altLang="ko-KR" dirty="0"/>
              <a:t>? </a:t>
            </a:r>
          </a:p>
          <a:p>
            <a:endParaRPr lang="ko-KR" altLang="en-US" dirty="0"/>
          </a:p>
        </p:txBody>
      </p:sp>
    </p:spTree>
    <p:extLst>
      <p:ext uri="{BB962C8B-B14F-4D97-AF65-F5344CB8AC3E}">
        <p14:creationId xmlns:p14="http://schemas.microsoft.com/office/powerpoint/2010/main" val="1803133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그 동안 </a:t>
            </a:r>
            <a:r>
              <a:rPr lang="ko-KR" altLang="en-US" dirty="0"/>
              <a:t>종교연구가 해왔던 </a:t>
            </a:r>
            <a:r>
              <a:rPr lang="ko-KR" altLang="en-US" dirty="0" smtClean="0"/>
              <a:t>일</a:t>
            </a:r>
            <a:endParaRPr lang="ko-KR" altLang="en-US" dirty="0"/>
          </a:p>
        </p:txBody>
      </p:sp>
      <p:sp>
        <p:nvSpPr>
          <p:cNvPr id="3" name="내용 개체 틀 2"/>
          <p:cNvSpPr>
            <a:spLocks noGrp="1"/>
          </p:cNvSpPr>
          <p:nvPr>
            <p:ph idx="1"/>
          </p:nvPr>
        </p:nvSpPr>
        <p:spPr/>
        <p:txBody>
          <a:bodyPr>
            <a:normAutofit fontScale="70000" lnSpcReduction="20000"/>
          </a:bodyPr>
          <a:lstStyle/>
          <a:p>
            <a:r>
              <a:rPr lang="ko-KR" altLang="en-US" dirty="0" smtClean="0"/>
              <a:t>일단 </a:t>
            </a:r>
            <a:r>
              <a:rPr lang="ko-KR" altLang="en-US" dirty="0"/>
              <a:t>종교란 유럽에서와 같은 기독교적 신을 믿는 것이라고 보고</a:t>
            </a:r>
            <a:r>
              <a:rPr lang="en-US" altLang="ko-KR" dirty="0"/>
              <a:t>, </a:t>
            </a:r>
            <a:r>
              <a:rPr lang="ko-KR" altLang="en-US" dirty="0"/>
              <a:t>그런 신을 신자들에게 가르쳐야 하며</a:t>
            </a:r>
            <a:r>
              <a:rPr lang="en-US" altLang="ko-KR" dirty="0"/>
              <a:t>, </a:t>
            </a:r>
            <a:r>
              <a:rPr lang="ko-KR" altLang="en-US" dirty="0"/>
              <a:t>세속적이지 않은 의례에 참여하는 </a:t>
            </a:r>
            <a:r>
              <a:rPr lang="ko-KR" altLang="en-US" dirty="0" smtClean="0"/>
              <a:t>것이 종교라고 </a:t>
            </a:r>
            <a:r>
              <a:rPr lang="ko-KR" altLang="en-US" dirty="0"/>
              <a:t>상정하며 출발하였다</a:t>
            </a:r>
            <a:r>
              <a:rPr lang="en-US" altLang="ko-KR" dirty="0"/>
              <a:t>. </a:t>
            </a:r>
            <a:endParaRPr lang="en-US" altLang="ko-KR" dirty="0" smtClean="0"/>
          </a:p>
          <a:p>
            <a:r>
              <a:rPr lang="ko-KR" altLang="en-US" dirty="0" smtClean="0"/>
              <a:t>다른 관점은 전혀 필요 없었다</a:t>
            </a:r>
            <a:r>
              <a:rPr lang="en-US" altLang="ko-KR" dirty="0"/>
              <a:t>. </a:t>
            </a:r>
            <a:endParaRPr lang="en-US" altLang="ko-KR" dirty="0" smtClean="0"/>
          </a:p>
          <a:p>
            <a:r>
              <a:rPr lang="ko-KR" altLang="en-US" dirty="0" smtClean="0"/>
              <a:t>유럽에서 </a:t>
            </a:r>
            <a:r>
              <a:rPr lang="ko-KR" altLang="en-US" dirty="0"/>
              <a:t>근대적 기독교가 자리 잡고 前 근대 기독교를 대체하게 되었을 때에는 종교의 모델을 근대 기독교로 바꾸면 되었다</a:t>
            </a:r>
            <a:r>
              <a:rPr lang="en-US" altLang="ko-KR" dirty="0"/>
              <a:t>. </a:t>
            </a:r>
            <a:endParaRPr lang="en-US" altLang="ko-KR" dirty="0" smtClean="0"/>
          </a:p>
          <a:p>
            <a:r>
              <a:rPr lang="ko-KR" altLang="en-US" dirty="0" smtClean="0"/>
              <a:t>근대 </a:t>
            </a:r>
            <a:r>
              <a:rPr lang="ko-KR" altLang="en-US" dirty="0"/>
              <a:t>기독교는 한편으로는 개인의 내면성을 강조하고 다른 한편으로는 국민국가의 강력한 통합력을 강조한다</a:t>
            </a:r>
            <a:r>
              <a:rPr lang="en-US" altLang="ko-KR" dirty="0"/>
              <a:t>. </a:t>
            </a:r>
            <a:endParaRPr lang="en-US" altLang="ko-KR" dirty="0" smtClean="0"/>
          </a:p>
          <a:p>
            <a:r>
              <a:rPr lang="ko-KR" altLang="en-US" dirty="0" smtClean="0"/>
              <a:t>이를 </a:t>
            </a:r>
            <a:r>
              <a:rPr lang="ko-KR" altLang="en-US" dirty="0"/>
              <a:t>배경으로 종교의 근대적 자리가 마련된 것이며</a:t>
            </a:r>
            <a:r>
              <a:rPr lang="en-US" altLang="ko-KR" dirty="0"/>
              <a:t>, </a:t>
            </a:r>
            <a:r>
              <a:rPr lang="ko-KR" altLang="en-US" dirty="0"/>
              <a:t>종교 범주의 성격도 마련되었다</a:t>
            </a:r>
            <a:r>
              <a:rPr lang="en-US" altLang="ko-KR" dirty="0"/>
              <a:t>. </a:t>
            </a:r>
            <a:r>
              <a:rPr lang="ko-KR" altLang="en-US" dirty="0"/>
              <a:t>종교 범주의 하위 부분을 이루는 이른바 여러 가지 종교전통도 나란히 도열되었다</a:t>
            </a:r>
            <a:r>
              <a:rPr lang="en-US" altLang="ko-KR" dirty="0"/>
              <a:t>. </a:t>
            </a:r>
            <a:endParaRPr lang="en-US" altLang="ko-KR" dirty="0" smtClean="0"/>
          </a:p>
          <a:p>
            <a:r>
              <a:rPr lang="en-US" altLang="ko-KR" dirty="0" smtClean="0"/>
              <a:t>"</a:t>
            </a:r>
            <a:r>
              <a:rPr lang="ko-KR" altLang="en-US" dirty="0"/>
              <a:t>세계종교 패러다임</a:t>
            </a:r>
            <a:r>
              <a:rPr lang="en-US" altLang="ko-KR" dirty="0"/>
              <a:t>"</a:t>
            </a:r>
            <a:r>
              <a:rPr lang="ko-KR" altLang="en-US" dirty="0"/>
              <a:t>이 자리 잡게 된 것이다</a:t>
            </a:r>
            <a:r>
              <a:rPr lang="en-US" altLang="ko-KR" dirty="0"/>
              <a:t>. </a:t>
            </a:r>
            <a:r>
              <a:rPr lang="ko-KR" altLang="en-US" dirty="0"/>
              <a:t>이와 같이 </a:t>
            </a:r>
            <a:r>
              <a:rPr lang="ko-KR" altLang="en-US" dirty="0" err="1"/>
              <a:t>羅列될</a:t>
            </a:r>
            <a:r>
              <a:rPr lang="ko-KR" altLang="en-US" dirty="0"/>
              <a:t> 수 있는 종교전통의 그림이 그려지게 되자</a:t>
            </a:r>
            <a:r>
              <a:rPr lang="en-US" altLang="ko-KR" dirty="0"/>
              <a:t>, "</a:t>
            </a:r>
            <a:r>
              <a:rPr lang="ko-KR" altLang="en-US" dirty="0"/>
              <a:t>비교종교</a:t>
            </a:r>
            <a:r>
              <a:rPr lang="en-US" altLang="ko-KR" dirty="0"/>
              <a:t>"</a:t>
            </a:r>
            <a:r>
              <a:rPr lang="ko-KR" altLang="en-US" dirty="0"/>
              <a:t>라는 관점이 가능하게 되었다</a:t>
            </a:r>
            <a:r>
              <a:rPr lang="en-US" altLang="ko-KR" dirty="0"/>
              <a:t>. </a:t>
            </a:r>
          </a:p>
          <a:p>
            <a:endParaRPr lang="ko-KR" altLang="en-US" dirty="0"/>
          </a:p>
        </p:txBody>
      </p:sp>
    </p:spTree>
    <p:extLst>
      <p:ext uri="{BB962C8B-B14F-4D97-AF65-F5344CB8AC3E}">
        <p14:creationId xmlns:p14="http://schemas.microsoft.com/office/powerpoint/2010/main" val="883606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85000" lnSpcReduction="20000"/>
          </a:bodyPr>
          <a:lstStyle/>
          <a:p>
            <a:r>
              <a:rPr lang="ko-KR" altLang="en-US" dirty="0"/>
              <a:t>비교작업이 가능하기 위해서는 미리 비교의 공통기반이 있어야 한다</a:t>
            </a:r>
            <a:r>
              <a:rPr lang="en-US" altLang="ko-KR" dirty="0"/>
              <a:t>. </a:t>
            </a:r>
            <a:endParaRPr lang="en-US" altLang="ko-KR" dirty="0" smtClean="0"/>
          </a:p>
          <a:p>
            <a:r>
              <a:rPr lang="en-US" altLang="ko-KR" dirty="0" smtClean="0"/>
              <a:t>"</a:t>
            </a:r>
            <a:r>
              <a:rPr lang="ko-KR" altLang="en-US" dirty="0"/>
              <a:t>세계종교 패러다임</a:t>
            </a:r>
            <a:r>
              <a:rPr lang="en-US" altLang="ko-KR" dirty="0"/>
              <a:t>"</a:t>
            </a:r>
            <a:r>
              <a:rPr lang="ko-KR" altLang="en-US" dirty="0"/>
              <a:t>이라는 기반 위에서 비교종교학이라는 관점이 나타날 수 있는 것이다</a:t>
            </a:r>
            <a:r>
              <a:rPr lang="en-US" altLang="ko-KR" dirty="0"/>
              <a:t>. </a:t>
            </a:r>
            <a:r>
              <a:rPr lang="ko-KR" altLang="en-US" dirty="0"/>
              <a:t>교조가 누구인가</a:t>
            </a:r>
            <a:r>
              <a:rPr lang="en-US" altLang="ko-KR" dirty="0"/>
              <a:t>, </a:t>
            </a:r>
            <a:r>
              <a:rPr lang="ko-KR" altLang="en-US" dirty="0"/>
              <a:t>그의 가르침은 무엇인가</a:t>
            </a:r>
            <a:r>
              <a:rPr lang="en-US" altLang="ko-KR" dirty="0"/>
              <a:t>, </a:t>
            </a:r>
            <a:r>
              <a:rPr lang="ko-KR" altLang="en-US" dirty="0"/>
              <a:t>가르침이 텍스트화 하여 나타난 경전은 무엇이고</a:t>
            </a:r>
            <a:r>
              <a:rPr lang="en-US" altLang="ko-KR" dirty="0"/>
              <a:t>, </a:t>
            </a:r>
            <a:r>
              <a:rPr lang="ko-KR" altLang="en-US" dirty="0"/>
              <a:t>그 교리 해석은 어떻게 전개되어 왔는가 등의 물음이 제기되면서 각 종교 전통을 비교할 수 있게 되는 것이다</a:t>
            </a:r>
            <a:r>
              <a:rPr lang="en-US" altLang="ko-KR" dirty="0"/>
              <a:t>. </a:t>
            </a:r>
            <a:endParaRPr lang="en-US" altLang="ko-KR" dirty="0" smtClean="0"/>
          </a:p>
          <a:p>
            <a:r>
              <a:rPr lang="ko-KR" altLang="en-US" dirty="0" smtClean="0"/>
              <a:t>이 </a:t>
            </a:r>
            <a:r>
              <a:rPr lang="ko-KR" altLang="en-US" dirty="0"/>
              <a:t>경우</a:t>
            </a:r>
            <a:r>
              <a:rPr lang="en-US" altLang="ko-KR" dirty="0"/>
              <a:t>, </a:t>
            </a:r>
            <a:r>
              <a:rPr lang="ko-KR" altLang="en-US" dirty="0"/>
              <a:t>교조의 가르침과 그것이 텍스트로 고정된 경전이 중심적 위치를 차지하므로 역사적인 변화는 순수의 왜곡과 퇴행</a:t>
            </a:r>
            <a:r>
              <a:rPr lang="en-US" altLang="ko-KR" dirty="0"/>
              <a:t>, </a:t>
            </a:r>
            <a:r>
              <a:rPr lang="ko-KR" altLang="en-US" dirty="0"/>
              <a:t>잡탕화라는 관점에서 파악되기 십상이다</a:t>
            </a:r>
            <a:r>
              <a:rPr lang="en-US" altLang="ko-KR" dirty="0"/>
              <a:t>. </a:t>
            </a:r>
          </a:p>
          <a:p>
            <a:endParaRPr lang="ko-KR" altLang="en-US" dirty="0"/>
          </a:p>
        </p:txBody>
      </p:sp>
    </p:spTree>
    <p:extLst>
      <p:ext uri="{BB962C8B-B14F-4D97-AF65-F5344CB8AC3E}">
        <p14:creationId xmlns:p14="http://schemas.microsoft.com/office/powerpoint/2010/main" val="157946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77500" lnSpcReduction="20000"/>
          </a:bodyPr>
          <a:lstStyle/>
          <a:p>
            <a:r>
              <a:rPr lang="ko-KR" altLang="en-US" dirty="0" smtClean="0"/>
              <a:t>주어진 해결책</a:t>
            </a:r>
            <a:endParaRPr lang="en-US" altLang="ko-KR" dirty="0" smtClean="0"/>
          </a:p>
          <a:p>
            <a:r>
              <a:rPr lang="en-US" altLang="ko-KR" dirty="0" smtClean="0"/>
              <a:t>"</a:t>
            </a:r>
            <a:r>
              <a:rPr lang="ko-KR" altLang="en-US" dirty="0"/>
              <a:t>원래 가르침으로 돌아가라</a:t>
            </a:r>
            <a:r>
              <a:rPr lang="en-US" altLang="ko-KR" dirty="0"/>
              <a:t>!"</a:t>
            </a:r>
            <a:r>
              <a:rPr lang="ko-KR" altLang="en-US" dirty="0"/>
              <a:t>라는 프로테스탄티즘의 그것으로</a:t>
            </a:r>
            <a:r>
              <a:rPr lang="en-US" altLang="ko-KR" dirty="0"/>
              <a:t>...</a:t>
            </a:r>
          </a:p>
          <a:p>
            <a:r>
              <a:rPr lang="ko-KR" altLang="en-US" dirty="0"/>
              <a:t>불교</a:t>
            </a:r>
            <a:r>
              <a:rPr lang="en-US" altLang="ko-KR" dirty="0"/>
              <a:t>, </a:t>
            </a:r>
            <a:r>
              <a:rPr lang="ko-KR" altLang="en-US" dirty="0"/>
              <a:t>유교</a:t>
            </a:r>
            <a:r>
              <a:rPr lang="en-US" altLang="ko-KR" dirty="0"/>
              <a:t>, </a:t>
            </a:r>
            <a:r>
              <a:rPr lang="ko-KR" altLang="en-US" dirty="0"/>
              <a:t>이슬람</a:t>
            </a:r>
            <a:r>
              <a:rPr lang="en-US" altLang="ko-KR" dirty="0"/>
              <a:t>, </a:t>
            </a:r>
            <a:r>
              <a:rPr lang="ko-KR" altLang="en-US" dirty="0"/>
              <a:t>유대교 등</a:t>
            </a:r>
            <a:r>
              <a:rPr lang="en-US" altLang="ko-KR" dirty="0"/>
              <a:t>, </a:t>
            </a:r>
            <a:r>
              <a:rPr lang="ko-KR" altLang="en-US" dirty="0"/>
              <a:t>모든 종교에게 주는 비교종교학의 가르침은 개신교처럼 되라는 것</a:t>
            </a:r>
            <a:r>
              <a:rPr lang="en-US" altLang="ko-KR" dirty="0"/>
              <a:t>...</a:t>
            </a:r>
            <a:r>
              <a:rPr lang="ko-KR" altLang="en-US" dirty="0"/>
              <a:t>모든 종교를 개신교의 관점에서 보라는 것</a:t>
            </a:r>
            <a:r>
              <a:rPr lang="en-US" altLang="ko-KR" dirty="0"/>
              <a:t>, </a:t>
            </a:r>
            <a:r>
              <a:rPr lang="ko-KR" altLang="en-US" dirty="0"/>
              <a:t>너희들이 믿는 교조의 가르침으로 돌아가라는 것</a:t>
            </a:r>
            <a:r>
              <a:rPr lang="en-US" altLang="ko-KR" dirty="0" smtClean="0"/>
              <a:t>...</a:t>
            </a:r>
          </a:p>
          <a:p>
            <a:r>
              <a:rPr lang="ko-KR" altLang="en-US" dirty="0" smtClean="0"/>
              <a:t>그래서 </a:t>
            </a:r>
            <a:r>
              <a:rPr lang="ko-KR" altLang="en-US" dirty="0"/>
              <a:t>비교종교학자는 불교경전을 연구하면서 불교를 믿는 불교신자보다 더 잘 불교를 이해하고 있다고 믿어 의심치 않았다는 이야기</a:t>
            </a:r>
            <a:r>
              <a:rPr lang="en-US" altLang="ko-KR" dirty="0"/>
              <a:t>... </a:t>
            </a:r>
            <a:endParaRPr lang="en-US" altLang="ko-KR" dirty="0" smtClean="0"/>
          </a:p>
          <a:p>
            <a:r>
              <a:rPr lang="ko-KR" altLang="en-US" dirty="0" smtClean="0"/>
              <a:t>교리(敎理)나 신조(信條) </a:t>
            </a:r>
            <a:r>
              <a:rPr lang="ko-KR" altLang="en-US" dirty="0"/>
              <a:t>이외의 관점에서 타인의 종교를 이해해볼 생각은 추호도 할 필요가 </a:t>
            </a:r>
            <a:r>
              <a:rPr lang="ko-KR" altLang="en-US" dirty="0" smtClean="0"/>
              <a:t>없었다는 이야기</a:t>
            </a:r>
            <a:r>
              <a:rPr lang="en-US" altLang="ko-KR" dirty="0" smtClean="0"/>
              <a:t>...</a:t>
            </a:r>
            <a:endParaRPr lang="en-US" altLang="ko-KR" dirty="0"/>
          </a:p>
          <a:p>
            <a:endParaRPr lang="ko-KR" altLang="en-US" dirty="0"/>
          </a:p>
        </p:txBody>
      </p:sp>
    </p:spTree>
    <p:extLst>
      <p:ext uri="{BB962C8B-B14F-4D97-AF65-F5344CB8AC3E}">
        <p14:creationId xmlns:p14="http://schemas.microsoft.com/office/powerpoint/2010/main" val="644407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이 책의 의도</a:t>
            </a:r>
            <a:endParaRPr lang="ko-KR" altLang="en-US" dirty="0"/>
          </a:p>
        </p:txBody>
      </p:sp>
      <p:sp>
        <p:nvSpPr>
          <p:cNvPr id="3" name="내용 개체 틀 2"/>
          <p:cNvSpPr>
            <a:spLocks noGrp="1"/>
          </p:cNvSpPr>
          <p:nvPr>
            <p:ph idx="1"/>
          </p:nvPr>
        </p:nvSpPr>
        <p:spPr/>
        <p:txBody>
          <a:bodyPr>
            <a:normAutofit fontScale="92500"/>
          </a:bodyPr>
          <a:lstStyle/>
          <a:p>
            <a:r>
              <a:rPr lang="ko-KR" altLang="en-US" dirty="0"/>
              <a:t>이 책은 이런 프레임에서 벗어나고자 하는 시도</a:t>
            </a:r>
            <a:r>
              <a:rPr lang="en-US" altLang="ko-KR" dirty="0"/>
              <a:t>, </a:t>
            </a:r>
            <a:r>
              <a:rPr lang="ko-KR" altLang="en-US" dirty="0"/>
              <a:t>책상을 돌려 다른 각도에서 보려는 시도</a:t>
            </a:r>
            <a:r>
              <a:rPr lang="en-US" altLang="ko-KR" dirty="0"/>
              <a:t>...</a:t>
            </a:r>
          </a:p>
          <a:p>
            <a:r>
              <a:rPr lang="ko-KR" altLang="en-US" dirty="0"/>
              <a:t>그렇다고 해서 </a:t>
            </a:r>
            <a:r>
              <a:rPr lang="ko-KR" altLang="en-US" dirty="0" err="1" smtClean="0"/>
              <a:t>릴리지온이</a:t>
            </a:r>
            <a:r>
              <a:rPr lang="ko-KR" altLang="en-US" dirty="0" smtClean="0"/>
              <a:t> </a:t>
            </a:r>
            <a:r>
              <a:rPr lang="ko-KR" altLang="en-US" dirty="0"/>
              <a:t>아니라</a:t>
            </a:r>
            <a:r>
              <a:rPr lang="en-US" altLang="ko-KR" dirty="0"/>
              <a:t>, </a:t>
            </a:r>
            <a:r>
              <a:rPr lang="ko-KR" altLang="en-US" dirty="0" err="1"/>
              <a:t>다르마</a:t>
            </a:r>
            <a:r>
              <a:rPr lang="en-US" altLang="ko-KR" dirty="0"/>
              <a:t>(dharma) </a:t>
            </a:r>
            <a:r>
              <a:rPr lang="ko-KR" altLang="en-US" dirty="0"/>
              <a:t>혹은 </a:t>
            </a:r>
            <a:r>
              <a:rPr lang="ko-KR" altLang="en-US" dirty="0" err="1"/>
              <a:t>딘</a:t>
            </a:r>
            <a:r>
              <a:rPr lang="en-US" altLang="ko-KR" dirty="0"/>
              <a:t>(din)</a:t>
            </a:r>
            <a:r>
              <a:rPr lang="ko-KR" altLang="en-US" dirty="0"/>
              <a:t>의 관점에서 </a:t>
            </a:r>
            <a:r>
              <a:rPr lang="ko-KR" altLang="en-US" dirty="0" smtClean="0"/>
              <a:t>바라보자고 주장하는 것은 아니다</a:t>
            </a:r>
            <a:r>
              <a:rPr lang="en-US" altLang="ko-KR" dirty="0" smtClean="0"/>
              <a:t>(</a:t>
            </a:r>
            <a:r>
              <a:rPr lang="ko-KR" altLang="en-US" dirty="0" smtClean="0"/>
              <a:t>너무 단순하다</a:t>
            </a:r>
            <a:r>
              <a:rPr lang="en-US" altLang="ko-KR" dirty="0" smtClean="0"/>
              <a:t>). </a:t>
            </a:r>
            <a:r>
              <a:rPr lang="ko-KR" altLang="en-US" dirty="0" smtClean="0"/>
              <a:t>그 동안 </a:t>
            </a:r>
            <a:r>
              <a:rPr lang="ko-KR" altLang="en-US" dirty="0"/>
              <a:t>미망에 </a:t>
            </a:r>
            <a:r>
              <a:rPr lang="ko-KR" altLang="en-US" dirty="0" smtClean="0"/>
              <a:t>사로잡혀</a:t>
            </a:r>
            <a:r>
              <a:rPr lang="en-US" altLang="ko-KR" dirty="0" smtClean="0"/>
              <a:t>,</a:t>
            </a:r>
            <a:r>
              <a:rPr lang="ko-KR" altLang="en-US" dirty="0" smtClean="0"/>
              <a:t> </a:t>
            </a:r>
            <a:r>
              <a:rPr lang="ko-KR" altLang="en-US" dirty="0"/>
              <a:t>보고 싶은 것만 봐 왔던 것을 깨닫고</a:t>
            </a:r>
            <a:r>
              <a:rPr lang="en-US" altLang="ko-KR" dirty="0"/>
              <a:t>, </a:t>
            </a:r>
            <a:r>
              <a:rPr lang="ko-KR" altLang="en-US" dirty="0"/>
              <a:t>여태 볼 수 없었던 것을 파악하고</a:t>
            </a:r>
            <a:r>
              <a:rPr lang="en-US" altLang="ko-KR" dirty="0"/>
              <a:t>, </a:t>
            </a:r>
            <a:r>
              <a:rPr lang="ko-KR" altLang="en-US" dirty="0"/>
              <a:t>살아 움직이는 실제의 종교를 보자는 것이다</a:t>
            </a:r>
            <a:r>
              <a:rPr lang="en-US" altLang="ko-KR" dirty="0"/>
              <a:t>.</a:t>
            </a:r>
          </a:p>
          <a:p>
            <a:endParaRPr lang="ko-KR" altLang="en-US" dirty="0"/>
          </a:p>
        </p:txBody>
      </p:sp>
    </p:spTree>
    <p:extLst>
      <p:ext uri="{BB962C8B-B14F-4D97-AF65-F5344CB8AC3E}">
        <p14:creationId xmlns:p14="http://schemas.microsoft.com/office/powerpoint/2010/main" val="1160405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10000"/>
          </a:bodyPr>
          <a:lstStyle/>
          <a:p>
            <a:r>
              <a:rPr lang="ko-KR" altLang="en-US" dirty="0"/>
              <a:t>따라서 이 책에서 주장하는 </a:t>
            </a:r>
            <a:r>
              <a:rPr lang="ko-KR" altLang="en-US" dirty="0" smtClean="0"/>
              <a:t>바가 </a:t>
            </a:r>
            <a:r>
              <a:rPr lang="ko-KR" altLang="en-US" dirty="0"/>
              <a:t>단지 기독교 신학적인 주제가 종교 연구를 지배해 왔으니</a:t>
            </a:r>
            <a:r>
              <a:rPr lang="en-US" altLang="ko-KR" dirty="0"/>
              <a:t>, </a:t>
            </a:r>
            <a:r>
              <a:rPr lang="ko-KR" altLang="en-US" dirty="0"/>
              <a:t>이를 탈피하자고 하는 </a:t>
            </a:r>
            <a:r>
              <a:rPr lang="ko-KR" altLang="en-US" dirty="0" smtClean="0"/>
              <a:t>것에 </a:t>
            </a:r>
            <a:r>
              <a:rPr lang="ko-KR" altLang="en-US" dirty="0"/>
              <a:t>그치는 </a:t>
            </a:r>
            <a:r>
              <a:rPr lang="ko-KR" altLang="en-US" dirty="0" smtClean="0"/>
              <a:t>것은 </a:t>
            </a:r>
            <a:r>
              <a:rPr lang="ko-KR" altLang="en-US" dirty="0"/>
              <a:t>아니다</a:t>
            </a:r>
            <a:r>
              <a:rPr lang="en-US" altLang="ko-KR" dirty="0"/>
              <a:t>. </a:t>
            </a:r>
            <a:endParaRPr lang="en-US" altLang="ko-KR" dirty="0" smtClean="0"/>
          </a:p>
          <a:p>
            <a:r>
              <a:rPr lang="ko-KR" altLang="en-US" dirty="0" smtClean="0"/>
              <a:t>그 동안 </a:t>
            </a:r>
            <a:r>
              <a:rPr lang="ko-KR" altLang="en-US" dirty="0"/>
              <a:t>우리가 비판적으로 종교연구를 해왔다고 간주하면서 견지했던 관점</a:t>
            </a:r>
            <a:r>
              <a:rPr lang="en-US" altLang="ko-KR" dirty="0"/>
              <a:t>, </a:t>
            </a:r>
            <a:r>
              <a:rPr lang="ko-KR" altLang="en-US" dirty="0"/>
              <a:t>방법</a:t>
            </a:r>
            <a:r>
              <a:rPr lang="en-US" altLang="ko-KR" dirty="0"/>
              <a:t>, </a:t>
            </a:r>
            <a:r>
              <a:rPr lang="ko-KR" altLang="en-US" dirty="0"/>
              <a:t>접근법 등이 얼마나 기독교의 영향권 아래 있었는지</a:t>
            </a:r>
            <a:r>
              <a:rPr lang="en-US" altLang="ko-KR" dirty="0"/>
              <a:t>, </a:t>
            </a:r>
            <a:r>
              <a:rPr lang="ko-KR" altLang="en-US" dirty="0"/>
              <a:t>그리고 근대적 전제의 영향을 받고 있었는지 </a:t>
            </a:r>
            <a:r>
              <a:rPr lang="ko-KR" altLang="en-US" dirty="0" smtClean="0"/>
              <a:t>따져보자는 것</a:t>
            </a:r>
            <a:r>
              <a:rPr lang="en-US" altLang="ko-KR" dirty="0" smtClean="0"/>
              <a:t>.</a:t>
            </a:r>
          </a:p>
          <a:p>
            <a:r>
              <a:rPr lang="ko-KR" altLang="en-US" dirty="0" smtClean="0"/>
              <a:t>실상</a:t>
            </a:r>
            <a:r>
              <a:rPr lang="en-US" altLang="ko-KR" dirty="0" smtClean="0"/>
              <a:t> </a:t>
            </a:r>
            <a:r>
              <a:rPr lang="ko-KR" altLang="en-US" dirty="0" smtClean="0"/>
              <a:t>이런 작업은 쉽지 않다</a:t>
            </a:r>
            <a:r>
              <a:rPr lang="en-US" altLang="ko-KR" dirty="0" smtClean="0"/>
              <a:t>. </a:t>
            </a:r>
            <a:endParaRPr lang="en-US" altLang="ko-KR" dirty="0"/>
          </a:p>
          <a:p>
            <a:endParaRPr lang="ko-KR" altLang="en-US" dirty="0"/>
          </a:p>
        </p:txBody>
      </p:sp>
    </p:spTree>
    <p:extLst>
      <p:ext uri="{BB962C8B-B14F-4D97-AF65-F5344CB8AC3E}">
        <p14:creationId xmlns:p14="http://schemas.microsoft.com/office/powerpoint/2010/main" val="1103525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세속이라는 구분</a:t>
            </a:r>
            <a:endParaRPr lang="ko-KR" altLang="en-US" dirty="0"/>
          </a:p>
        </p:txBody>
      </p:sp>
      <p:sp>
        <p:nvSpPr>
          <p:cNvPr id="3" name="내용 개체 틀 2"/>
          <p:cNvSpPr>
            <a:spLocks noGrp="1"/>
          </p:cNvSpPr>
          <p:nvPr>
            <p:ph idx="1"/>
          </p:nvPr>
        </p:nvSpPr>
        <p:spPr/>
        <p:txBody>
          <a:bodyPr>
            <a:normAutofit fontScale="77500" lnSpcReduction="20000"/>
          </a:bodyPr>
          <a:lstStyle/>
          <a:p>
            <a:r>
              <a:rPr lang="ko-KR" altLang="en-US" dirty="0" smtClean="0"/>
              <a:t>세속 </a:t>
            </a:r>
            <a:r>
              <a:rPr lang="en-US" altLang="ko-KR" dirty="0" smtClean="0"/>
              <a:t>--</a:t>
            </a:r>
            <a:r>
              <a:rPr lang="en-US" altLang="ko-KR" dirty="0" smtClean="0">
                <a:sym typeface="Wingdings" pitchFamily="2" charset="2"/>
              </a:rPr>
              <a:t></a:t>
            </a:r>
            <a:r>
              <a:rPr lang="ko-KR" altLang="en-US" dirty="0" smtClean="0"/>
              <a:t> </a:t>
            </a:r>
            <a:r>
              <a:rPr lang="ko-KR" altLang="en-US" dirty="0"/>
              <a:t>유럽의 종교개혁 이후</a:t>
            </a:r>
            <a:r>
              <a:rPr lang="en-US" altLang="ko-KR" dirty="0"/>
              <a:t>, </a:t>
            </a:r>
            <a:r>
              <a:rPr lang="ko-KR" altLang="en-US" dirty="0"/>
              <a:t>근대적 사고 및 행동 양식을 마련하기 </a:t>
            </a:r>
            <a:r>
              <a:rPr lang="ko-KR" altLang="en-US" dirty="0" smtClean="0"/>
              <a:t>위해 설정된 프로젝트의 </a:t>
            </a:r>
            <a:r>
              <a:rPr lang="ko-KR" altLang="en-US" dirty="0"/>
              <a:t>한 </a:t>
            </a:r>
            <a:r>
              <a:rPr lang="ko-KR" altLang="en-US" dirty="0" smtClean="0"/>
              <a:t>부분</a:t>
            </a:r>
            <a:endParaRPr lang="en-US" altLang="ko-KR" dirty="0" smtClean="0"/>
          </a:p>
          <a:p>
            <a:r>
              <a:rPr lang="ko-KR" altLang="en-US" dirty="0" smtClean="0"/>
              <a:t>종교와 세속을 </a:t>
            </a:r>
            <a:r>
              <a:rPr lang="ko-KR" altLang="en-US" dirty="0"/>
              <a:t>엄격하게 구분하려는 </a:t>
            </a:r>
            <a:r>
              <a:rPr lang="ko-KR" altLang="en-US" dirty="0" smtClean="0"/>
              <a:t>태도</a:t>
            </a:r>
            <a:endParaRPr lang="en-US" altLang="ko-KR" dirty="0" smtClean="0"/>
          </a:p>
          <a:p>
            <a:r>
              <a:rPr lang="ko-KR" altLang="en-US" dirty="0" smtClean="0"/>
              <a:t>연구자를 </a:t>
            </a:r>
            <a:r>
              <a:rPr lang="ko-KR" altLang="en-US" dirty="0"/>
              <a:t>마치 全知한 기독교 신의 자리에 놓은 듯이 취급하는 </a:t>
            </a:r>
            <a:r>
              <a:rPr lang="ko-KR" altLang="en-US" dirty="0" smtClean="0"/>
              <a:t>태도</a:t>
            </a:r>
            <a:endParaRPr lang="en-US" altLang="ko-KR" dirty="0" smtClean="0"/>
          </a:p>
          <a:p>
            <a:r>
              <a:rPr lang="ko-KR" altLang="en-US" dirty="0" smtClean="0"/>
              <a:t>연구자가 </a:t>
            </a:r>
            <a:r>
              <a:rPr lang="ko-KR" altLang="en-US" dirty="0"/>
              <a:t>자신의 주관을 </a:t>
            </a:r>
            <a:r>
              <a:rPr lang="ko-KR" altLang="en-US" dirty="0" smtClean="0"/>
              <a:t>철저하게 </a:t>
            </a:r>
            <a:r>
              <a:rPr lang="ko-KR" altLang="en-US" dirty="0"/>
              <a:t>배제한다면 우리는 그에게 과연 </a:t>
            </a:r>
            <a:r>
              <a:rPr lang="ko-KR" altLang="en-US" dirty="0" smtClean="0"/>
              <a:t>신뢰할 </a:t>
            </a:r>
            <a:r>
              <a:rPr lang="ko-KR" altLang="en-US" dirty="0"/>
              <a:t>수 있는 객관성을 인정할 수 있는가</a:t>
            </a:r>
            <a:r>
              <a:rPr lang="en-US" altLang="ko-KR" dirty="0"/>
              <a:t>? </a:t>
            </a:r>
            <a:endParaRPr lang="en-US" altLang="ko-KR" dirty="0" smtClean="0"/>
          </a:p>
          <a:p>
            <a:r>
              <a:rPr lang="ko-KR" altLang="en-US" dirty="0" smtClean="0"/>
              <a:t>종교연구자가 </a:t>
            </a:r>
            <a:r>
              <a:rPr lang="ko-KR" altLang="en-US" dirty="0"/>
              <a:t>한편으로 신학적 연구에 대해서는 고리타분하다고 비난하면서</a:t>
            </a:r>
            <a:r>
              <a:rPr lang="en-US" altLang="ko-KR" dirty="0"/>
              <a:t>, </a:t>
            </a:r>
            <a:r>
              <a:rPr lang="ko-KR" altLang="en-US" dirty="0"/>
              <a:t>다른 한편으로 기독교적 아이디어를 학문연구에 투사하게 만들어낸 전지성과 객관성을 그대로 받아들이고 있다는 것은 어떻게 볼 수 </a:t>
            </a:r>
            <a:r>
              <a:rPr lang="ko-KR" altLang="en-US" dirty="0" smtClean="0"/>
              <a:t>있는가</a:t>
            </a:r>
            <a:r>
              <a:rPr lang="en-US" altLang="ko-KR" dirty="0" smtClean="0"/>
              <a:t>?</a:t>
            </a:r>
            <a:endParaRPr lang="ko-KR" altLang="en-US" dirty="0"/>
          </a:p>
          <a:p>
            <a:endParaRPr lang="ko-KR" altLang="en-US" dirty="0"/>
          </a:p>
        </p:txBody>
      </p:sp>
    </p:spTree>
    <p:extLst>
      <p:ext uri="{BB962C8B-B14F-4D97-AF65-F5344CB8AC3E}">
        <p14:creationId xmlns:p14="http://schemas.microsoft.com/office/powerpoint/2010/main" val="2443595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신과 같은 관찰자</a:t>
            </a:r>
            <a:endParaRPr lang="ko-KR" altLang="en-US" dirty="0"/>
          </a:p>
        </p:txBody>
      </p:sp>
      <p:sp>
        <p:nvSpPr>
          <p:cNvPr id="3" name="내용 개체 틀 2"/>
          <p:cNvSpPr>
            <a:spLocks noGrp="1"/>
          </p:cNvSpPr>
          <p:nvPr>
            <p:ph idx="1"/>
          </p:nvPr>
        </p:nvSpPr>
        <p:spPr/>
        <p:txBody>
          <a:bodyPr>
            <a:normAutofit fontScale="85000" lnSpcReduction="10000"/>
          </a:bodyPr>
          <a:lstStyle/>
          <a:p>
            <a:r>
              <a:rPr lang="ko-KR" altLang="en-US" dirty="0"/>
              <a:t>한편으로 내가 타인과 극도로 분리되어 있다고 주장하고</a:t>
            </a:r>
            <a:r>
              <a:rPr lang="en-US" altLang="ko-KR" dirty="0"/>
              <a:t>, </a:t>
            </a:r>
            <a:r>
              <a:rPr lang="ko-KR" altLang="en-US" dirty="0"/>
              <a:t>다른 한편으로 타인의 내면성</a:t>
            </a:r>
            <a:r>
              <a:rPr lang="en-US" altLang="ko-KR" dirty="0"/>
              <a:t>(</a:t>
            </a:r>
            <a:r>
              <a:rPr lang="ko-KR" altLang="en-US" dirty="0"/>
              <a:t>영혼</a:t>
            </a:r>
            <a:r>
              <a:rPr lang="en-US" altLang="ko-KR" dirty="0"/>
              <a:t>, </a:t>
            </a:r>
            <a:r>
              <a:rPr lang="ko-KR" altLang="en-US" dirty="0"/>
              <a:t>정신</a:t>
            </a:r>
            <a:r>
              <a:rPr lang="en-US" altLang="ko-KR" dirty="0"/>
              <a:t>, </a:t>
            </a:r>
            <a:r>
              <a:rPr lang="ko-KR" altLang="en-US" dirty="0"/>
              <a:t>정서</a:t>
            </a:r>
            <a:r>
              <a:rPr lang="en-US" altLang="ko-KR" dirty="0"/>
              <a:t>, </a:t>
            </a:r>
            <a:r>
              <a:rPr lang="ko-KR" altLang="en-US" dirty="0"/>
              <a:t>의도</a:t>
            </a:r>
            <a:r>
              <a:rPr lang="en-US" altLang="ko-KR" dirty="0"/>
              <a:t>, </a:t>
            </a:r>
            <a:r>
              <a:rPr lang="ko-KR" altLang="en-US" dirty="0"/>
              <a:t>욕망</a:t>
            </a:r>
            <a:r>
              <a:rPr lang="en-US" altLang="ko-KR" dirty="0"/>
              <a:t>, </a:t>
            </a:r>
            <a:r>
              <a:rPr lang="ko-KR" altLang="en-US" dirty="0"/>
              <a:t>신념</a:t>
            </a:r>
            <a:r>
              <a:rPr lang="en-US" altLang="ko-KR" dirty="0"/>
              <a:t>)</a:t>
            </a:r>
            <a:r>
              <a:rPr lang="ko-KR" altLang="en-US" dirty="0"/>
              <a:t>은 이해할 수 있다고 주장하는 것이 </a:t>
            </a:r>
            <a:r>
              <a:rPr lang="ko-KR" altLang="en-US" dirty="0" smtClean="0"/>
              <a:t>모순 되지 않는가</a:t>
            </a:r>
            <a:r>
              <a:rPr lang="en-US" altLang="ko-KR" dirty="0" smtClean="0"/>
              <a:t>?</a:t>
            </a:r>
          </a:p>
          <a:p>
            <a:r>
              <a:rPr lang="ko-KR" altLang="en-US" dirty="0" smtClean="0"/>
              <a:t>연구자는 </a:t>
            </a:r>
            <a:r>
              <a:rPr lang="ko-KR" altLang="en-US" dirty="0"/>
              <a:t>연구 대상과 분리되어 있지만</a:t>
            </a:r>
            <a:r>
              <a:rPr lang="en-US" altLang="ko-KR" dirty="0"/>
              <a:t>, </a:t>
            </a:r>
            <a:r>
              <a:rPr lang="ko-KR" altLang="en-US" dirty="0"/>
              <a:t>연구자 특유의 신과 같은 능력을 발휘하여 타인의 속마음을</a:t>
            </a:r>
            <a:r>
              <a:rPr lang="en-US" altLang="ko-KR" dirty="0"/>
              <a:t>, </a:t>
            </a:r>
            <a:r>
              <a:rPr lang="ko-KR" altLang="en-US" dirty="0"/>
              <a:t>자신들도 모르는 그들의 깊은 내면을 알아낼 수 있다고 주장하는 것이 얼마나 타당한가</a:t>
            </a:r>
            <a:r>
              <a:rPr lang="en-US" altLang="ko-KR" dirty="0"/>
              <a:t>? </a:t>
            </a:r>
            <a:endParaRPr lang="en-US" altLang="ko-KR" dirty="0" smtClean="0"/>
          </a:p>
          <a:p>
            <a:r>
              <a:rPr lang="en-US" altLang="ko-KR" dirty="0" smtClean="0"/>
              <a:t>"</a:t>
            </a:r>
            <a:r>
              <a:rPr lang="ko-KR" altLang="en-US" dirty="0"/>
              <a:t>구분되어 있는 사실을 관찰하는 정신</a:t>
            </a:r>
            <a:r>
              <a:rPr lang="en-US" altLang="ko-KR" dirty="0"/>
              <a:t>"(mind)</a:t>
            </a:r>
            <a:r>
              <a:rPr lang="ko-KR" altLang="en-US" dirty="0"/>
              <a:t>으로 우리 스스로를 파악하는 것이 과연 얼마나 설득력이 있는가</a:t>
            </a:r>
            <a:r>
              <a:rPr lang="en-US" altLang="ko-KR" dirty="0"/>
              <a:t>? </a:t>
            </a:r>
          </a:p>
          <a:p>
            <a:endParaRPr lang="ko-KR" altLang="en-US" dirty="0"/>
          </a:p>
        </p:txBody>
      </p:sp>
    </p:spTree>
    <p:extLst>
      <p:ext uri="{BB962C8B-B14F-4D97-AF65-F5344CB8AC3E}">
        <p14:creationId xmlns:p14="http://schemas.microsoft.com/office/powerpoint/2010/main" val="68782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ko-KR" altLang="en-US" dirty="0" smtClean="0"/>
              <a:t>현재 참여하고 있는 새로운 종교연구 틀을 만드는 작업</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i="1" dirty="0" smtClean="0"/>
              <a:t>Exploring </a:t>
            </a:r>
            <a:r>
              <a:rPr lang="en-US" altLang="ko-KR" i="1" dirty="0"/>
              <a:t>religion: places, practices, texts and experiences</a:t>
            </a:r>
            <a:r>
              <a:rPr lang="en-US" altLang="ko-KR" dirty="0"/>
              <a:t>, </a:t>
            </a:r>
            <a:endParaRPr lang="en-US" altLang="ko-KR" dirty="0" smtClean="0"/>
          </a:p>
          <a:p>
            <a:r>
              <a:rPr lang="ko-KR" altLang="en-US" dirty="0" smtClean="0"/>
              <a:t>이 틀 아래</a:t>
            </a:r>
            <a:r>
              <a:rPr lang="en-US" altLang="ko-KR" dirty="0" smtClean="0"/>
              <a:t>, </a:t>
            </a:r>
            <a:r>
              <a:rPr lang="ko-KR" altLang="en-US" dirty="0" smtClean="0"/>
              <a:t>저술하고 있는 주제는 </a:t>
            </a:r>
            <a:r>
              <a:rPr lang="en-US" altLang="ko-KR" dirty="0" smtClean="0"/>
              <a:t>Indigenous </a:t>
            </a:r>
            <a:r>
              <a:rPr lang="en-US" altLang="ko-KR" dirty="0"/>
              <a:t>religions, religion and food, and religion and the senses. </a:t>
            </a:r>
            <a:endParaRPr lang="en-US" altLang="ko-KR" dirty="0" smtClean="0"/>
          </a:p>
          <a:p>
            <a:r>
              <a:rPr lang="en-US" altLang="ko-KR" i="1" dirty="0" smtClean="0"/>
              <a:t>Voices</a:t>
            </a:r>
            <a:r>
              <a:rPr lang="en-US" altLang="ko-KR" i="1" dirty="0"/>
              <a:t>, Texts </a:t>
            </a:r>
            <a:r>
              <a:rPr lang="en-US" altLang="ko-KR" i="1" dirty="0" smtClean="0"/>
              <a:t>and </a:t>
            </a:r>
            <a:r>
              <a:rPr lang="en-US" altLang="ko-KR" i="1" dirty="0"/>
              <a:t>Material Culture</a:t>
            </a:r>
            <a:r>
              <a:rPr lang="en-US" altLang="ko-KR" b="1" dirty="0"/>
              <a:t> </a:t>
            </a:r>
            <a:endParaRPr lang="en-US" altLang="ko-KR" b="1" dirty="0" smtClean="0"/>
          </a:p>
          <a:p>
            <a:r>
              <a:rPr lang="en-US" altLang="ko-KR" i="1" dirty="0" smtClean="0"/>
              <a:t>Why </a:t>
            </a:r>
            <a:r>
              <a:rPr lang="en-US" altLang="ko-KR" i="1" dirty="0"/>
              <a:t>is Religion Controversial? </a:t>
            </a:r>
            <a:endParaRPr lang="en-US" altLang="ko-KR" i="1" dirty="0" smtClean="0"/>
          </a:p>
          <a:p>
            <a:r>
              <a:rPr lang="ko-KR" altLang="en-US" dirty="0" smtClean="0"/>
              <a:t>이</a:t>
            </a:r>
            <a:r>
              <a:rPr lang="en-US" altLang="ko-KR" dirty="0" smtClean="0"/>
              <a:t> </a:t>
            </a:r>
            <a:r>
              <a:rPr lang="ko-KR" altLang="en-US" dirty="0" smtClean="0"/>
              <a:t>틀</a:t>
            </a:r>
            <a:r>
              <a:rPr lang="en-US" altLang="ko-KR" dirty="0" smtClean="0"/>
              <a:t> </a:t>
            </a:r>
            <a:r>
              <a:rPr lang="ko-KR" altLang="en-US" dirty="0" smtClean="0"/>
              <a:t>아래 </a:t>
            </a:r>
            <a:r>
              <a:rPr lang="en-US" altLang="ko-KR" dirty="0" smtClean="0"/>
              <a:t>“</a:t>
            </a:r>
            <a:r>
              <a:rPr lang="en-US" altLang="ko-KR" dirty="0"/>
              <a:t>the new animism” </a:t>
            </a:r>
            <a:r>
              <a:rPr lang="en-US" altLang="ko-KR" dirty="0" smtClean="0"/>
              <a:t>“</a:t>
            </a:r>
            <a:r>
              <a:rPr lang="en-US" altLang="ko-KR" dirty="0"/>
              <a:t>religion and individualism</a:t>
            </a:r>
            <a:r>
              <a:rPr lang="en-US" altLang="ko-KR" dirty="0" smtClean="0"/>
              <a:t>”</a:t>
            </a:r>
            <a:r>
              <a:rPr lang="ko-KR" altLang="en-US" dirty="0" smtClean="0"/>
              <a:t>에 관한 글을 쓰고 있다 </a:t>
            </a:r>
            <a:r>
              <a:rPr lang="en-US" altLang="ko-KR" dirty="0" smtClean="0"/>
              <a:t>.</a:t>
            </a:r>
            <a:endParaRPr lang="ko-KR" altLang="en-US" dirty="0"/>
          </a:p>
        </p:txBody>
      </p:sp>
    </p:spTree>
    <p:extLst>
      <p:ext uri="{BB962C8B-B14F-4D97-AF65-F5344CB8AC3E}">
        <p14:creationId xmlns:p14="http://schemas.microsoft.com/office/powerpoint/2010/main" val="405590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lnSpcReduction="10000"/>
          </a:bodyPr>
          <a:lstStyle/>
          <a:p>
            <a:r>
              <a:rPr lang="ko-KR" altLang="en-US" dirty="0"/>
              <a:t>이 세상은 조각나 있는 것이 아니라</a:t>
            </a:r>
            <a:r>
              <a:rPr lang="en-US" altLang="ko-KR" dirty="0"/>
              <a:t>, </a:t>
            </a:r>
            <a:r>
              <a:rPr lang="ko-KR" altLang="en-US" dirty="0"/>
              <a:t>서로 연결되어 있다고 봐야 하지 않은가</a:t>
            </a:r>
            <a:r>
              <a:rPr lang="en-US" altLang="ko-KR" dirty="0"/>
              <a:t>? </a:t>
            </a:r>
            <a:endParaRPr lang="en-US" altLang="ko-KR" dirty="0" smtClean="0"/>
          </a:p>
          <a:p>
            <a:endParaRPr lang="en-US" altLang="ko-KR" dirty="0" smtClean="0"/>
          </a:p>
          <a:p>
            <a:r>
              <a:rPr lang="ko-KR" altLang="en-US" dirty="0" smtClean="0"/>
              <a:t>우리는 </a:t>
            </a:r>
            <a:r>
              <a:rPr lang="ko-KR" altLang="en-US" dirty="0"/>
              <a:t>섬처럼 고립되어 있는 것이 아니라 서로 연관된 존재로서 봐야 하지 않은가</a:t>
            </a:r>
            <a:r>
              <a:rPr lang="en-US" altLang="ko-KR" dirty="0"/>
              <a:t>? </a:t>
            </a:r>
            <a:endParaRPr lang="en-US" altLang="ko-KR" dirty="0" smtClean="0"/>
          </a:p>
          <a:p>
            <a:endParaRPr lang="en-US" altLang="ko-KR" dirty="0" smtClean="0"/>
          </a:p>
          <a:p>
            <a:r>
              <a:rPr lang="ko-KR" altLang="en-US" dirty="0" smtClean="0"/>
              <a:t>우리의 </a:t>
            </a:r>
            <a:r>
              <a:rPr lang="ko-KR" altLang="en-US" dirty="0"/>
              <a:t>세상을 더 이상 데카르트 식의 분리된 관점으로 볼 수 없다면</a:t>
            </a:r>
            <a:r>
              <a:rPr lang="en-US" altLang="ko-KR" dirty="0"/>
              <a:t>, </a:t>
            </a:r>
            <a:r>
              <a:rPr lang="ko-KR" altLang="en-US" dirty="0"/>
              <a:t>다음과 같은 </a:t>
            </a:r>
            <a:r>
              <a:rPr lang="en-US" altLang="ko-KR" dirty="0" smtClean="0"/>
              <a:t>4</a:t>
            </a:r>
            <a:r>
              <a:rPr lang="ko-KR" altLang="en-US" dirty="0" smtClean="0"/>
              <a:t>가지 점을 </a:t>
            </a:r>
            <a:r>
              <a:rPr lang="ko-KR" altLang="en-US" dirty="0"/>
              <a:t>염두에 두는 것이 </a:t>
            </a:r>
            <a:r>
              <a:rPr lang="ko-KR" altLang="en-US" dirty="0" smtClean="0"/>
              <a:t>필요하다</a:t>
            </a:r>
            <a:r>
              <a:rPr lang="en-US" altLang="ko-KR" dirty="0" smtClean="0"/>
              <a:t>.</a:t>
            </a:r>
            <a:endParaRPr lang="en-US" altLang="ko-KR" dirty="0"/>
          </a:p>
          <a:p>
            <a:pPr marL="0" indent="0">
              <a:buNone/>
            </a:pPr>
            <a:endParaRPr lang="ko-KR" altLang="en-US" dirty="0"/>
          </a:p>
        </p:txBody>
      </p:sp>
    </p:spTree>
    <p:extLst>
      <p:ext uri="{BB962C8B-B14F-4D97-AF65-F5344CB8AC3E}">
        <p14:creationId xmlns:p14="http://schemas.microsoft.com/office/powerpoint/2010/main" val="97807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4</a:t>
            </a:r>
            <a:r>
              <a:rPr lang="ko-KR" altLang="en-US" dirty="0" smtClean="0"/>
              <a:t>가지 점</a:t>
            </a:r>
            <a:endParaRPr lang="ko-KR" altLang="en-US" dirty="0"/>
          </a:p>
        </p:txBody>
      </p:sp>
      <p:sp>
        <p:nvSpPr>
          <p:cNvPr id="3" name="내용 개체 틀 2"/>
          <p:cNvSpPr>
            <a:spLocks noGrp="1"/>
          </p:cNvSpPr>
          <p:nvPr>
            <p:ph idx="1"/>
          </p:nvPr>
        </p:nvSpPr>
        <p:spPr/>
        <p:txBody>
          <a:bodyPr>
            <a:normAutofit fontScale="92500"/>
          </a:bodyPr>
          <a:lstStyle/>
          <a:p>
            <a:r>
              <a:rPr lang="en-US" altLang="ko-KR" dirty="0" smtClean="0"/>
              <a:t>1. </a:t>
            </a:r>
            <a:r>
              <a:rPr lang="ko-KR" altLang="en-US" dirty="0"/>
              <a:t>이 세상에 거주하는 것은 다만 사회적 존재들뿐</a:t>
            </a:r>
            <a:r>
              <a:rPr lang="en-US" altLang="ko-KR" dirty="0"/>
              <a:t>. </a:t>
            </a:r>
            <a:endParaRPr lang="en-US" altLang="ko-KR" dirty="0" smtClean="0"/>
          </a:p>
          <a:p>
            <a:r>
              <a:rPr lang="en-US" altLang="ko-KR" dirty="0" smtClean="0"/>
              <a:t>2. </a:t>
            </a:r>
            <a:r>
              <a:rPr lang="ko-KR" altLang="en-US" dirty="0"/>
              <a:t>우리의 첫 번째 욕구는 다른 인격체</a:t>
            </a:r>
            <a:r>
              <a:rPr lang="en-US" altLang="ko-KR" dirty="0"/>
              <a:t>(</a:t>
            </a:r>
            <a:r>
              <a:rPr lang="ko-KR" altLang="en-US" dirty="0"/>
              <a:t>인간뿐 아니라 비인간도 포함</a:t>
            </a:r>
            <a:r>
              <a:rPr lang="en-US" altLang="ko-KR" dirty="0"/>
              <a:t>. </a:t>
            </a:r>
            <a:r>
              <a:rPr lang="ko-KR" altLang="en-US" dirty="0"/>
              <a:t>사실 대부분의 인격체는 非인간이다</a:t>
            </a:r>
            <a:r>
              <a:rPr lang="en-US" altLang="ko-KR" dirty="0"/>
              <a:t>)</a:t>
            </a:r>
            <a:r>
              <a:rPr lang="ko-KR" altLang="en-US" dirty="0"/>
              <a:t>와 交涉하고 타협하는 것이다</a:t>
            </a:r>
            <a:r>
              <a:rPr lang="en-US" altLang="ko-KR" dirty="0"/>
              <a:t>. </a:t>
            </a:r>
            <a:endParaRPr lang="en-US" altLang="ko-KR" dirty="0" smtClean="0"/>
          </a:p>
          <a:p>
            <a:r>
              <a:rPr lang="en-US" altLang="ko-KR" dirty="0" smtClean="0"/>
              <a:t>3</a:t>
            </a:r>
            <a:r>
              <a:rPr lang="en-US" altLang="ko-KR" dirty="0"/>
              <a:t>.</a:t>
            </a:r>
            <a:r>
              <a:rPr lang="en-US" altLang="ko-KR" dirty="0" smtClean="0"/>
              <a:t> </a:t>
            </a:r>
            <a:r>
              <a:rPr lang="ko-KR" altLang="en-US" dirty="0"/>
              <a:t>교섭이 열심히 추구하는 바는 존중을 받거나 저항을 </a:t>
            </a:r>
            <a:r>
              <a:rPr lang="ko-KR" altLang="en-US" dirty="0" smtClean="0"/>
              <a:t>행하는 </a:t>
            </a:r>
            <a:r>
              <a:rPr lang="ko-KR" altLang="en-US" dirty="0"/>
              <a:t>것이다</a:t>
            </a:r>
            <a:r>
              <a:rPr lang="en-US" altLang="ko-KR" dirty="0"/>
              <a:t>. </a:t>
            </a:r>
            <a:endParaRPr lang="en-US" altLang="ko-KR" dirty="0" smtClean="0"/>
          </a:p>
          <a:p>
            <a:r>
              <a:rPr lang="en-US" altLang="ko-KR" dirty="0" smtClean="0"/>
              <a:t>4. </a:t>
            </a:r>
            <a:r>
              <a:rPr lang="ko-KR" altLang="en-US" dirty="0"/>
              <a:t>교섭의 가장 중요한 결과는 관계가 조금 더 </a:t>
            </a:r>
            <a:r>
              <a:rPr lang="ko-KR" altLang="en-US" dirty="0" smtClean="0"/>
              <a:t>깊이 연관되는 </a:t>
            </a:r>
            <a:r>
              <a:rPr lang="ko-KR" altLang="en-US" dirty="0"/>
              <a:t>것이다</a:t>
            </a:r>
            <a:r>
              <a:rPr lang="en-US" altLang="ko-KR" dirty="0"/>
              <a:t>. </a:t>
            </a:r>
          </a:p>
          <a:p>
            <a:endParaRPr lang="ko-KR" altLang="en-US" dirty="0"/>
          </a:p>
        </p:txBody>
      </p:sp>
    </p:spTree>
    <p:extLst>
      <p:ext uri="{BB962C8B-B14F-4D97-AF65-F5344CB8AC3E}">
        <p14:creationId xmlns:p14="http://schemas.microsoft.com/office/powerpoint/2010/main" val="270655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elsewhere</a:t>
            </a:r>
            <a:endParaRPr lang="ko-KR" altLang="en-US" dirty="0"/>
          </a:p>
        </p:txBody>
      </p:sp>
      <p:sp>
        <p:nvSpPr>
          <p:cNvPr id="3" name="내용 개체 틀 2"/>
          <p:cNvSpPr>
            <a:spLocks noGrp="1"/>
          </p:cNvSpPr>
          <p:nvPr>
            <p:ph idx="1"/>
          </p:nvPr>
        </p:nvSpPr>
        <p:spPr/>
        <p:txBody>
          <a:bodyPr>
            <a:normAutofit fontScale="55000" lnSpcReduction="20000"/>
          </a:bodyPr>
          <a:lstStyle/>
          <a:p>
            <a:r>
              <a:rPr lang="ko-KR" altLang="en-US" dirty="0"/>
              <a:t>종교를 새롭게 바라보고</a:t>
            </a:r>
            <a:r>
              <a:rPr lang="en-US" altLang="ko-KR" dirty="0"/>
              <a:t>(defining), </a:t>
            </a:r>
            <a:r>
              <a:rPr lang="ko-KR" altLang="en-US" dirty="0"/>
              <a:t>좀 다르게 연구하고 가르치기</a:t>
            </a:r>
            <a:r>
              <a:rPr lang="en-US" altLang="ko-KR" dirty="0"/>
              <a:t>(approaching). </a:t>
            </a:r>
            <a:r>
              <a:rPr lang="ko-KR" altLang="en-US" dirty="0"/>
              <a:t>어떻게</a:t>
            </a:r>
            <a:r>
              <a:rPr lang="en-US" altLang="ko-KR" dirty="0" smtClean="0"/>
              <a:t>?</a:t>
            </a:r>
          </a:p>
          <a:p>
            <a:endParaRPr lang="en-US" altLang="ko-KR" dirty="0"/>
          </a:p>
          <a:p>
            <a:r>
              <a:rPr lang="en-US" altLang="ko-KR" dirty="0" smtClean="0"/>
              <a:t>1. </a:t>
            </a:r>
            <a:r>
              <a:rPr lang="ko-KR" altLang="en-US" dirty="0" smtClean="0"/>
              <a:t>종교의 </a:t>
            </a:r>
            <a:r>
              <a:rPr lang="ko-KR" altLang="en-US" dirty="0"/>
              <a:t>연관성</a:t>
            </a:r>
            <a:r>
              <a:rPr lang="en-US" altLang="ko-KR" dirty="0"/>
              <a:t>, </a:t>
            </a:r>
            <a:r>
              <a:rPr lang="ko-KR" altLang="en-US" dirty="0" err="1"/>
              <a:t>수행성</a:t>
            </a:r>
            <a:r>
              <a:rPr lang="en-US" altLang="ko-KR" dirty="0"/>
              <a:t>, </a:t>
            </a:r>
            <a:r>
              <a:rPr lang="ko-KR" altLang="en-US" dirty="0"/>
              <a:t>물질성</a:t>
            </a:r>
            <a:r>
              <a:rPr lang="en-US" altLang="ko-KR" dirty="0"/>
              <a:t>, </a:t>
            </a:r>
            <a:r>
              <a:rPr lang="ko-KR" altLang="en-US" dirty="0"/>
              <a:t>유동성</a:t>
            </a:r>
            <a:r>
              <a:rPr lang="en-US" altLang="ko-KR" dirty="0"/>
              <a:t>, </a:t>
            </a:r>
            <a:r>
              <a:rPr lang="ko-KR" altLang="en-US" dirty="0"/>
              <a:t>지역성</a:t>
            </a:r>
            <a:r>
              <a:rPr lang="en-US" altLang="ko-KR" dirty="0"/>
              <a:t>(</a:t>
            </a:r>
            <a:r>
              <a:rPr lang="en-US" altLang="ko-KR" dirty="0" err="1"/>
              <a:t>relationality</a:t>
            </a:r>
            <a:r>
              <a:rPr lang="en-US" altLang="ko-KR" dirty="0"/>
              <a:t>, performativity, materiality, fluidity, locality)</a:t>
            </a:r>
            <a:r>
              <a:rPr lang="ko-KR" altLang="en-US" dirty="0"/>
              <a:t>에 주의를 기울이기</a:t>
            </a:r>
            <a:r>
              <a:rPr lang="en-US" altLang="ko-KR" dirty="0"/>
              <a:t>. </a:t>
            </a:r>
            <a:endParaRPr lang="en-US" altLang="ko-KR" dirty="0" smtClean="0"/>
          </a:p>
          <a:p>
            <a:endParaRPr lang="en-US" altLang="ko-KR" dirty="0" smtClean="0"/>
          </a:p>
          <a:p>
            <a:r>
              <a:rPr lang="en-US" altLang="ko-KR" dirty="0" smtClean="0"/>
              <a:t>2. </a:t>
            </a:r>
            <a:r>
              <a:rPr lang="ko-KR" altLang="en-US" dirty="0" smtClean="0"/>
              <a:t>상투적 </a:t>
            </a:r>
            <a:r>
              <a:rPr lang="ko-KR" altLang="en-US" dirty="0"/>
              <a:t>습관이 만들어낸 착각에 머물지 말고</a:t>
            </a:r>
            <a:r>
              <a:rPr lang="en-US" altLang="ko-KR" dirty="0"/>
              <a:t>, </a:t>
            </a:r>
            <a:r>
              <a:rPr lang="ko-KR" altLang="en-US" dirty="0"/>
              <a:t>현실의 종교가 움직이는 모습을 살피기</a:t>
            </a:r>
            <a:r>
              <a:rPr lang="en-US" altLang="ko-KR" dirty="0"/>
              <a:t>. </a:t>
            </a:r>
            <a:endParaRPr lang="en-US" altLang="ko-KR" dirty="0" smtClean="0"/>
          </a:p>
          <a:p>
            <a:endParaRPr lang="en-US" altLang="ko-KR" dirty="0" smtClean="0"/>
          </a:p>
          <a:p>
            <a:r>
              <a:rPr lang="en-US" altLang="ko-KR" dirty="0" smtClean="0"/>
              <a:t>3. </a:t>
            </a:r>
            <a:r>
              <a:rPr lang="ko-KR" altLang="en-US" dirty="0" smtClean="0"/>
              <a:t>그 동안 </a:t>
            </a:r>
            <a:r>
              <a:rPr lang="ko-KR" altLang="en-US" dirty="0"/>
              <a:t>당연하게 여겼던 종교 영역의 </a:t>
            </a:r>
            <a:r>
              <a:rPr lang="ko-KR" altLang="en-US" dirty="0" smtClean="0"/>
              <a:t>구분(區分)선이 </a:t>
            </a:r>
            <a:r>
              <a:rPr lang="ko-KR" altLang="en-US" dirty="0"/>
              <a:t>어떻게 만들어졌는지 생각해 보기</a:t>
            </a:r>
            <a:r>
              <a:rPr lang="en-US" altLang="ko-KR" dirty="0"/>
              <a:t>. </a:t>
            </a:r>
            <a:endParaRPr lang="en-US" altLang="ko-KR" dirty="0" smtClean="0"/>
          </a:p>
          <a:p>
            <a:endParaRPr lang="en-US" altLang="ko-KR" dirty="0" smtClean="0"/>
          </a:p>
          <a:p>
            <a:r>
              <a:rPr lang="en-US" altLang="ko-KR" dirty="0" smtClean="0"/>
              <a:t>4. </a:t>
            </a:r>
            <a:r>
              <a:rPr lang="ko-KR" altLang="en-US" dirty="0" smtClean="0"/>
              <a:t>종교</a:t>
            </a:r>
            <a:r>
              <a:rPr lang="en-US" altLang="ko-KR" dirty="0"/>
              <a:t>/</a:t>
            </a:r>
            <a:r>
              <a:rPr lang="ko-KR" altLang="en-US" dirty="0"/>
              <a:t>세속의 분할을 그냥 받아들이지 </a:t>
            </a:r>
            <a:r>
              <a:rPr lang="ko-KR" altLang="en-US" dirty="0" smtClean="0"/>
              <a:t>말고</a:t>
            </a:r>
            <a:r>
              <a:rPr lang="en-US" altLang="ko-KR" dirty="0" smtClean="0"/>
              <a:t> </a:t>
            </a:r>
            <a:r>
              <a:rPr lang="ko-KR" altLang="en-US" dirty="0" smtClean="0"/>
              <a:t>흔들어보기</a:t>
            </a:r>
            <a:r>
              <a:rPr lang="en-US" altLang="ko-KR" dirty="0"/>
              <a:t>, </a:t>
            </a:r>
            <a:r>
              <a:rPr lang="ko-KR" altLang="en-US" dirty="0"/>
              <a:t>이 흔들기가 과연 國紀紊亂에 해당하는지 생각해보기</a:t>
            </a:r>
            <a:r>
              <a:rPr lang="en-US" altLang="ko-KR" dirty="0" smtClean="0"/>
              <a:t>.</a:t>
            </a:r>
          </a:p>
          <a:p>
            <a:endParaRPr lang="en-US" altLang="ko-KR" dirty="0" smtClean="0"/>
          </a:p>
          <a:p>
            <a:r>
              <a:rPr lang="en-US" altLang="ko-KR" dirty="0" smtClean="0"/>
              <a:t>5. </a:t>
            </a:r>
            <a:r>
              <a:rPr lang="ko-KR" altLang="en-US" dirty="0" smtClean="0"/>
              <a:t>초연한 </a:t>
            </a:r>
            <a:r>
              <a:rPr lang="ko-KR" altLang="en-US" dirty="0"/>
              <a:t>관찰자라는 연구자의 이미지를 그대로 따르지 말고</a:t>
            </a:r>
            <a:r>
              <a:rPr lang="en-US" altLang="ko-KR" dirty="0"/>
              <a:t>, </a:t>
            </a:r>
            <a:r>
              <a:rPr lang="ko-KR" altLang="en-US" dirty="0"/>
              <a:t>이미 참여하고 있음을 깨닫기</a:t>
            </a:r>
            <a:r>
              <a:rPr lang="en-US" altLang="ko-KR" dirty="0"/>
              <a:t>.</a:t>
            </a:r>
          </a:p>
          <a:p>
            <a:endParaRPr lang="ko-KR" altLang="en-US" dirty="0"/>
          </a:p>
        </p:txBody>
      </p:sp>
    </p:spTree>
    <p:extLst>
      <p:ext uri="{BB962C8B-B14F-4D97-AF65-F5344CB8AC3E}">
        <p14:creationId xmlns:p14="http://schemas.microsoft.com/office/powerpoint/2010/main" val="1241087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카렌 </a:t>
            </a:r>
            <a:r>
              <a:rPr lang="ko-KR" altLang="en-US" dirty="0" err="1"/>
              <a:t>바라드</a:t>
            </a:r>
            <a:r>
              <a:rPr lang="en-US" altLang="ko-KR" dirty="0"/>
              <a:t>(Karen </a:t>
            </a:r>
            <a:r>
              <a:rPr lang="en-US" altLang="ko-KR" dirty="0" err="1"/>
              <a:t>Barad</a:t>
            </a:r>
            <a:r>
              <a:rPr lang="en-US" altLang="ko-KR" dirty="0"/>
              <a:t>)</a:t>
            </a:r>
            <a:endParaRPr lang="ko-KR" altLang="en-US" dirty="0"/>
          </a:p>
        </p:txBody>
      </p:sp>
      <p:sp>
        <p:nvSpPr>
          <p:cNvPr id="3" name="내용 개체 틀 2"/>
          <p:cNvSpPr>
            <a:spLocks noGrp="1"/>
          </p:cNvSpPr>
          <p:nvPr>
            <p:ph idx="1"/>
          </p:nvPr>
        </p:nvSpPr>
        <p:spPr/>
        <p:txBody>
          <a:bodyPr>
            <a:normAutofit fontScale="85000" lnSpcReduction="10000"/>
          </a:bodyPr>
          <a:lstStyle/>
          <a:p>
            <a:r>
              <a:rPr lang="ko-KR" altLang="en-US" dirty="0"/>
              <a:t>카렌 </a:t>
            </a:r>
            <a:r>
              <a:rPr lang="ko-KR" altLang="en-US" dirty="0" err="1"/>
              <a:t>바라드</a:t>
            </a:r>
            <a:r>
              <a:rPr lang="en-US" altLang="ko-KR" dirty="0"/>
              <a:t>(Karen </a:t>
            </a:r>
            <a:r>
              <a:rPr lang="en-US" altLang="ko-KR" dirty="0" err="1"/>
              <a:t>Barad</a:t>
            </a:r>
            <a:r>
              <a:rPr lang="en-US" altLang="ko-KR" dirty="0"/>
              <a:t>)</a:t>
            </a:r>
            <a:r>
              <a:rPr lang="ko-KR" altLang="en-US" dirty="0"/>
              <a:t>의 말에 귀를 기울이기</a:t>
            </a:r>
            <a:r>
              <a:rPr lang="en-US" altLang="ko-KR" dirty="0"/>
              <a:t>(204-5)...</a:t>
            </a:r>
          </a:p>
          <a:p>
            <a:r>
              <a:rPr lang="en-US" altLang="ko-KR" dirty="0" smtClean="0"/>
              <a:t>“Theories are not sets of free-floating ideas but rather specific material practices in the ongoing intra-active engagement of the world with itself, and as such they are empirically open and responsive. That is, they are always already part of what the world does in its ongoing openness and responsiveness to itself. Why would we want it to be otherwise? Why would we want theories to be shielded from the world?” </a:t>
            </a:r>
            <a:endParaRPr lang="ko-KR" altLang="en-US" dirty="0"/>
          </a:p>
        </p:txBody>
      </p:sp>
    </p:spTree>
    <p:extLst>
      <p:ext uri="{BB962C8B-B14F-4D97-AF65-F5344CB8AC3E}">
        <p14:creationId xmlns:p14="http://schemas.microsoft.com/office/powerpoint/2010/main" val="4157928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5" name="내용 개체 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556792"/>
            <a:ext cx="3216002" cy="4392488"/>
          </a:xfrm>
        </p:spPr>
      </p:pic>
      <p:pic>
        <p:nvPicPr>
          <p:cNvPr id="6" name="내용 개체 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1628800"/>
            <a:ext cx="4464496" cy="4320480"/>
          </a:xfrm>
        </p:spPr>
      </p:pic>
    </p:spTree>
    <p:extLst>
      <p:ext uri="{BB962C8B-B14F-4D97-AF65-F5344CB8AC3E}">
        <p14:creationId xmlns:p14="http://schemas.microsoft.com/office/powerpoint/2010/main" val="1788977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새로운</a:t>
            </a:r>
            <a:r>
              <a:rPr lang="en-US" altLang="ko-KR" dirty="0" smtClean="0"/>
              <a:t> </a:t>
            </a:r>
            <a:r>
              <a:rPr lang="ko-KR" altLang="en-US" dirty="0" smtClean="0"/>
              <a:t>시각의 장점</a:t>
            </a:r>
            <a:endParaRPr lang="ko-KR" altLang="en-US" dirty="0"/>
          </a:p>
        </p:txBody>
      </p:sp>
      <p:sp>
        <p:nvSpPr>
          <p:cNvPr id="3" name="내용 개체 틀 2"/>
          <p:cNvSpPr>
            <a:spLocks noGrp="1"/>
          </p:cNvSpPr>
          <p:nvPr>
            <p:ph idx="1"/>
          </p:nvPr>
        </p:nvSpPr>
        <p:spPr/>
        <p:txBody>
          <a:bodyPr>
            <a:normAutofit fontScale="85000" lnSpcReduction="10000"/>
          </a:bodyPr>
          <a:lstStyle/>
          <a:p>
            <a:r>
              <a:rPr lang="ko-KR" altLang="en-US" dirty="0"/>
              <a:t>종교를 물질적이고 수행적인 현상으로 보고</a:t>
            </a:r>
            <a:r>
              <a:rPr lang="en-US" altLang="ko-KR" dirty="0"/>
              <a:t>, </a:t>
            </a:r>
            <a:r>
              <a:rPr lang="ko-KR" altLang="en-US" dirty="0"/>
              <a:t>종교를 연구하는 작업도 물질적이고 수행적인 성격을 띤 것으로 보았을 때</a:t>
            </a:r>
            <a:r>
              <a:rPr lang="en-US" altLang="ko-KR" dirty="0"/>
              <a:t>, </a:t>
            </a:r>
            <a:r>
              <a:rPr lang="ko-KR" altLang="en-US" dirty="0"/>
              <a:t>나타나는 </a:t>
            </a:r>
            <a:r>
              <a:rPr lang="ko-KR" altLang="en-US" dirty="0" smtClean="0"/>
              <a:t>장점</a:t>
            </a:r>
            <a:r>
              <a:rPr lang="en-US" altLang="ko-KR" dirty="0" smtClean="0"/>
              <a:t>.</a:t>
            </a:r>
          </a:p>
          <a:p>
            <a:r>
              <a:rPr lang="ko-KR" altLang="en-US" dirty="0"/>
              <a:t>괄호치기의 노고</a:t>
            </a:r>
            <a:r>
              <a:rPr lang="en-US" altLang="ko-KR" dirty="0"/>
              <a:t>(</a:t>
            </a:r>
            <a:r>
              <a:rPr lang="ko-KR" altLang="en-US" dirty="0"/>
              <a:t>勞苦</a:t>
            </a:r>
            <a:r>
              <a:rPr lang="en-US" altLang="ko-KR" dirty="0"/>
              <a:t>)</a:t>
            </a:r>
            <a:r>
              <a:rPr lang="ko-KR" altLang="en-US" dirty="0"/>
              <a:t>를 하지 않아도 되고</a:t>
            </a:r>
            <a:r>
              <a:rPr lang="en-US" altLang="ko-KR" dirty="0"/>
              <a:t>, </a:t>
            </a:r>
            <a:r>
              <a:rPr lang="ko-KR" altLang="en-US" dirty="0"/>
              <a:t>개인의 체험 및 주관성을 연구의 중심에 놓지 않아도 된다는 것</a:t>
            </a:r>
            <a:r>
              <a:rPr lang="en-US" altLang="ko-KR" dirty="0"/>
              <a:t>. </a:t>
            </a:r>
            <a:endParaRPr lang="en-US" altLang="ko-KR" dirty="0" smtClean="0"/>
          </a:p>
          <a:p>
            <a:r>
              <a:rPr lang="ko-KR" altLang="en-US" dirty="0" smtClean="0"/>
              <a:t>개인 </a:t>
            </a:r>
            <a:r>
              <a:rPr lang="ko-KR" altLang="en-US" dirty="0"/>
              <a:t>내면의 깊은 곳에 있다고 여겨지는 것을 찾아내기 위해 애를 쓰지 않아도 되고</a:t>
            </a:r>
            <a:r>
              <a:rPr lang="en-US" altLang="ko-KR" dirty="0"/>
              <a:t>, </a:t>
            </a:r>
            <a:r>
              <a:rPr lang="ko-KR" altLang="en-US" dirty="0"/>
              <a:t>그 심연 같은 것에 역사에 오염되지 않는 </a:t>
            </a:r>
            <a:r>
              <a:rPr lang="ko-KR" altLang="en-US" dirty="0" err="1"/>
              <a:t>궁극성이니</a:t>
            </a:r>
            <a:r>
              <a:rPr lang="en-US" altLang="ko-KR" dirty="0"/>
              <a:t>, </a:t>
            </a:r>
            <a:r>
              <a:rPr lang="ko-KR" altLang="en-US" dirty="0"/>
              <a:t>지고의 </a:t>
            </a:r>
            <a:r>
              <a:rPr lang="ko-KR" altLang="en-US" dirty="0" err="1"/>
              <a:t>진정성이니</a:t>
            </a:r>
            <a:r>
              <a:rPr lang="en-US" altLang="ko-KR" dirty="0"/>
              <a:t>, </a:t>
            </a:r>
            <a:r>
              <a:rPr lang="ko-KR" altLang="en-US" dirty="0"/>
              <a:t>환원불가능성이니 하면서 호들갑을 떨지 않아도 된다는 것</a:t>
            </a:r>
            <a:r>
              <a:rPr lang="en-US" altLang="ko-KR" dirty="0"/>
              <a:t>. </a:t>
            </a:r>
          </a:p>
          <a:p>
            <a:endParaRPr lang="ko-KR" altLang="en-US" dirty="0"/>
          </a:p>
          <a:p>
            <a:endParaRPr lang="ko-KR" altLang="en-US" dirty="0"/>
          </a:p>
        </p:txBody>
      </p:sp>
    </p:spTree>
    <p:extLst>
      <p:ext uri="{BB962C8B-B14F-4D97-AF65-F5344CB8AC3E}">
        <p14:creationId xmlns:p14="http://schemas.microsoft.com/office/powerpoint/2010/main" val="1410213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ko-KR" altLang="en-US" dirty="0"/>
              <a:t>내면의 심연성 </a:t>
            </a:r>
            <a:r>
              <a:rPr lang="en-US" altLang="ko-KR" dirty="0" err="1"/>
              <a:t>vs</a:t>
            </a:r>
            <a:r>
              <a:rPr lang="en-US" altLang="ko-KR" dirty="0"/>
              <a:t> </a:t>
            </a:r>
            <a:r>
              <a:rPr lang="ko-KR" altLang="en-US" dirty="0"/>
              <a:t>외면의 피상성의 이분법에 시달리지 않아도 되고</a:t>
            </a:r>
            <a:r>
              <a:rPr lang="en-US" altLang="ko-KR" dirty="0"/>
              <a:t>, </a:t>
            </a:r>
            <a:r>
              <a:rPr lang="ko-KR" altLang="en-US" dirty="0"/>
              <a:t>정신 </a:t>
            </a:r>
            <a:r>
              <a:rPr lang="en-US" altLang="ko-KR" dirty="0" err="1"/>
              <a:t>vs</a:t>
            </a:r>
            <a:r>
              <a:rPr lang="en-US" altLang="ko-KR" dirty="0"/>
              <a:t> </a:t>
            </a:r>
            <a:r>
              <a:rPr lang="ko-KR" altLang="en-US" dirty="0"/>
              <a:t>육신의 양분법 아래 몸을 폄하하지 않아도 된다는 것</a:t>
            </a:r>
            <a:r>
              <a:rPr lang="en-US" altLang="ko-KR" dirty="0"/>
              <a:t>. </a:t>
            </a:r>
            <a:endParaRPr lang="en-US" altLang="ko-KR" dirty="0" smtClean="0"/>
          </a:p>
          <a:p>
            <a:r>
              <a:rPr lang="ko-KR" altLang="en-US" dirty="0" smtClean="0"/>
              <a:t>사람들의 </a:t>
            </a:r>
            <a:r>
              <a:rPr lang="ko-KR" altLang="en-US" dirty="0"/>
              <a:t>속에 든 생각을 파내기 위해 애쓰는 것보다 사람들이 움직여 나타내는 측면에 주의를 기울일 수 있다는 것</a:t>
            </a:r>
            <a:r>
              <a:rPr lang="en-US" altLang="ko-KR" dirty="0"/>
              <a:t>.</a:t>
            </a:r>
          </a:p>
          <a:p>
            <a:endParaRPr lang="ko-KR" altLang="en-US" dirty="0"/>
          </a:p>
        </p:txBody>
      </p:sp>
    </p:spTree>
    <p:extLst>
      <p:ext uri="{BB962C8B-B14F-4D97-AF65-F5344CB8AC3E}">
        <p14:creationId xmlns:p14="http://schemas.microsoft.com/office/powerpoint/2010/main" val="764200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20000"/>
          </a:bodyPr>
          <a:lstStyle/>
          <a:p>
            <a:r>
              <a:rPr lang="ko-KR" altLang="en-US" dirty="0"/>
              <a:t>인지적 측면을 강조하는 최근의 경향을 어떻게 볼 수 있나</a:t>
            </a:r>
            <a:r>
              <a:rPr lang="en-US" altLang="ko-KR" dirty="0"/>
              <a:t>? </a:t>
            </a:r>
            <a:endParaRPr lang="en-US" altLang="ko-KR" dirty="0" smtClean="0"/>
          </a:p>
          <a:p>
            <a:r>
              <a:rPr lang="ko-KR" altLang="en-US" dirty="0" smtClean="0"/>
              <a:t>지적 </a:t>
            </a:r>
            <a:r>
              <a:rPr lang="ko-KR" altLang="en-US" dirty="0"/>
              <a:t>신조</a:t>
            </a:r>
            <a:r>
              <a:rPr lang="en-US" altLang="ko-KR" dirty="0"/>
              <a:t>, </a:t>
            </a:r>
            <a:r>
              <a:rPr lang="ko-KR" altLang="en-US" dirty="0"/>
              <a:t>주관성</a:t>
            </a:r>
            <a:r>
              <a:rPr lang="en-US" altLang="ko-KR" dirty="0"/>
              <a:t>, </a:t>
            </a:r>
            <a:r>
              <a:rPr lang="ko-KR" altLang="en-US" dirty="0"/>
              <a:t>내면성을 주장하는 계보를 이어가고 있지 않은가</a:t>
            </a:r>
            <a:r>
              <a:rPr lang="en-US" altLang="ko-KR" dirty="0"/>
              <a:t>? </a:t>
            </a:r>
          </a:p>
          <a:p>
            <a:r>
              <a:rPr lang="ko-KR" altLang="en-US" dirty="0"/>
              <a:t>믿는다는 것</a:t>
            </a:r>
            <a:r>
              <a:rPr lang="en-US" altLang="ko-KR" dirty="0"/>
              <a:t>(belief)</a:t>
            </a:r>
            <a:r>
              <a:rPr lang="ko-KR" altLang="en-US" dirty="0"/>
              <a:t>이 정말 지적이고 인지적인 차원인가</a:t>
            </a:r>
            <a:r>
              <a:rPr lang="en-US" altLang="ko-KR" dirty="0"/>
              <a:t>? </a:t>
            </a:r>
            <a:endParaRPr lang="en-US" altLang="ko-KR" dirty="0" smtClean="0"/>
          </a:p>
          <a:p>
            <a:r>
              <a:rPr lang="ko-KR" altLang="en-US" dirty="0" smtClean="0"/>
              <a:t>교회에서 </a:t>
            </a:r>
            <a:r>
              <a:rPr lang="ko-KR" altLang="en-US" dirty="0"/>
              <a:t>들리는 </a:t>
            </a:r>
            <a:r>
              <a:rPr lang="en-US" altLang="ko-KR" dirty="0"/>
              <a:t>"</a:t>
            </a:r>
            <a:r>
              <a:rPr lang="ko-KR" altLang="en-US" dirty="0"/>
              <a:t>믿사옵니다</a:t>
            </a:r>
            <a:r>
              <a:rPr lang="en-US" altLang="ko-KR" dirty="0"/>
              <a:t>!"</a:t>
            </a:r>
            <a:r>
              <a:rPr lang="ko-KR" altLang="en-US" dirty="0"/>
              <a:t>의 외침</a:t>
            </a:r>
            <a:r>
              <a:rPr lang="en-US" altLang="ko-KR" dirty="0"/>
              <a:t>...</a:t>
            </a:r>
            <a:r>
              <a:rPr lang="ko-KR" altLang="en-US" dirty="0"/>
              <a:t>그것이 과연 개인의 내면적 차원인가</a:t>
            </a:r>
            <a:r>
              <a:rPr lang="en-US" altLang="ko-KR" dirty="0"/>
              <a:t>? </a:t>
            </a:r>
            <a:endParaRPr lang="en-US" altLang="ko-KR" dirty="0" smtClean="0"/>
          </a:p>
          <a:p>
            <a:r>
              <a:rPr lang="ko-KR" altLang="en-US" dirty="0" smtClean="0"/>
              <a:t>움직임을 </a:t>
            </a:r>
            <a:r>
              <a:rPr lang="ko-KR" altLang="en-US" dirty="0"/>
              <a:t>통해 나타난 </a:t>
            </a:r>
            <a:r>
              <a:rPr lang="ko-KR" altLang="en-US" dirty="0" err="1"/>
              <a:t>퍼포먼스의</a:t>
            </a:r>
            <a:r>
              <a:rPr lang="ko-KR" altLang="en-US" dirty="0"/>
              <a:t> 차원이라고 해야 하지 않은가</a:t>
            </a:r>
            <a:r>
              <a:rPr lang="en-US" altLang="ko-KR" dirty="0"/>
              <a:t>? "Religion is something people do."(206) </a:t>
            </a:r>
          </a:p>
          <a:p>
            <a:endParaRPr lang="ko-KR" altLang="en-US" dirty="0"/>
          </a:p>
        </p:txBody>
      </p:sp>
    </p:spTree>
    <p:extLst>
      <p:ext uri="{BB962C8B-B14F-4D97-AF65-F5344CB8AC3E}">
        <p14:creationId xmlns:p14="http://schemas.microsoft.com/office/powerpoint/2010/main" val="1218519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ko-KR" altLang="en-US" dirty="0"/>
              <a:t>그것이 과연 내면의 저변에 놓여 있던 지적인 전제</a:t>
            </a:r>
            <a:r>
              <a:rPr lang="en-US" altLang="ko-KR" dirty="0"/>
              <a:t>, </a:t>
            </a:r>
            <a:r>
              <a:rPr lang="ko-KR" altLang="en-US" dirty="0"/>
              <a:t>아이디어</a:t>
            </a:r>
            <a:r>
              <a:rPr lang="en-US" altLang="ko-KR" dirty="0"/>
              <a:t>, </a:t>
            </a:r>
            <a:r>
              <a:rPr lang="ko-KR" altLang="en-US" dirty="0"/>
              <a:t>태도가 표현된 것인가</a:t>
            </a:r>
            <a:r>
              <a:rPr lang="en-US" altLang="ko-KR" dirty="0"/>
              <a:t>? </a:t>
            </a:r>
            <a:endParaRPr lang="en-US" altLang="ko-KR" dirty="0" smtClean="0"/>
          </a:p>
          <a:p>
            <a:r>
              <a:rPr lang="ko-KR" altLang="en-US" dirty="0" smtClean="0"/>
              <a:t>내면의 </a:t>
            </a:r>
            <a:r>
              <a:rPr lang="ko-KR" altLang="en-US" dirty="0"/>
              <a:t>것</a:t>
            </a:r>
            <a:r>
              <a:rPr lang="en-US" altLang="ko-KR" dirty="0"/>
              <a:t>, </a:t>
            </a:r>
            <a:r>
              <a:rPr lang="ko-KR" altLang="en-US" dirty="0"/>
              <a:t>초월적인 것을 드러내기 위해 괄호치기를 하는 것이 필요한가</a:t>
            </a:r>
            <a:r>
              <a:rPr lang="en-US" altLang="ko-KR" dirty="0"/>
              <a:t>? </a:t>
            </a:r>
            <a:endParaRPr lang="en-US" altLang="ko-KR" dirty="0" smtClean="0"/>
          </a:p>
          <a:p>
            <a:r>
              <a:rPr lang="ko-KR" altLang="en-US" dirty="0" smtClean="0"/>
              <a:t>개인이 </a:t>
            </a:r>
            <a:r>
              <a:rPr lang="ko-KR" altLang="en-US" dirty="0"/>
              <a:t>홀로 신적 존재와 만나면서 체험하는 차원으로 종교를 보는 것이 얼마나 타당한 것인가</a:t>
            </a:r>
            <a:r>
              <a:rPr lang="en-US" altLang="ko-KR" dirty="0"/>
              <a:t>? </a:t>
            </a:r>
            <a:endParaRPr lang="ko-KR" altLang="en-US" dirty="0"/>
          </a:p>
        </p:txBody>
      </p:sp>
    </p:spTree>
    <p:extLst>
      <p:ext uri="{BB962C8B-B14F-4D97-AF65-F5344CB8AC3E}">
        <p14:creationId xmlns:p14="http://schemas.microsoft.com/office/powerpoint/2010/main" val="2047100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폐쇄회로에서 </a:t>
            </a:r>
            <a:r>
              <a:rPr lang="ko-KR" altLang="en-US" dirty="0" smtClean="0"/>
              <a:t>벗어나기</a:t>
            </a:r>
            <a:endParaRPr lang="ko-KR" altLang="en-US" dirty="0"/>
          </a:p>
        </p:txBody>
      </p:sp>
      <p:sp>
        <p:nvSpPr>
          <p:cNvPr id="3" name="내용 개체 틀 2"/>
          <p:cNvSpPr>
            <a:spLocks noGrp="1"/>
          </p:cNvSpPr>
          <p:nvPr>
            <p:ph idx="1"/>
          </p:nvPr>
        </p:nvSpPr>
        <p:spPr/>
        <p:txBody>
          <a:bodyPr/>
          <a:lstStyle/>
          <a:p>
            <a:r>
              <a:rPr lang="ko-KR" altLang="en-US" dirty="0" smtClean="0"/>
              <a:t>폐쇄회로</a:t>
            </a:r>
            <a:r>
              <a:rPr lang="en-US" altLang="ko-KR" dirty="0" smtClean="0"/>
              <a:t>, </a:t>
            </a:r>
            <a:r>
              <a:rPr lang="ko-KR" altLang="en-US" dirty="0" smtClean="0"/>
              <a:t>동어반복에서 </a:t>
            </a:r>
            <a:r>
              <a:rPr lang="ko-KR" altLang="en-US" dirty="0"/>
              <a:t>나와 현실의 종교를 </a:t>
            </a:r>
            <a:r>
              <a:rPr lang="ko-KR" altLang="en-US" dirty="0" smtClean="0"/>
              <a:t>마주하기</a:t>
            </a:r>
            <a:r>
              <a:rPr lang="en-US" altLang="ko-KR" dirty="0" smtClean="0"/>
              <a:t>.</a:t>
            </a:r>
            <a:endParaRPr lang="ko-KR" altLang="en-US" dirty="0"/>
          </a:p>
          <a:p>
            <a:r>
              <a:rPr lang="ko-KR" altLang="en-US" dirty="0"/>
              <a:t>물론 지적인 믿음이 부각되는 종교가 없는 것은 아니다</a:t>
            </a:r>
            <a:r>
              <a:rPr lang="en-US" altLang="ko-KR" dirty="0"/>
              <a:t>. </a:t>
            </a:r>
            <a:endParaRPr lang="en-US" altLang="ko-KR" dirty="0" smtClean="0"/>
          </a:p>
          <a:p>
            <a:r>
              <a:rPr lang="ko-KR" altLang="en-US" dirty="0" smtClean="0"/>
              <a:t>하지만 </a:t>
            </a:r>
            <a:r>
              <a:rPr lang="ko-KR" altLang="en-US" dirty="0"/>
              <a:t>대부분은 그렇지 않다</a:t>
            </a:r>
            <a:r>
              <a:rPr lang="en-US" altLang="ko-KR" dirty="0"/>
              <a:t>. </a:t>
            </a:r>
            <a:endParaRPr lang="en-US" altLang="ko-KR" dirty="0" smtClean="0"/>
          </a:p>
          <a:p>
            <a:r>
              <a:rPr lang="ko-KR" altLang="en-US" dirty="0" smtClean="0"/>
              <a:t>교리를 믿는 것이 종교를 </a:t>
            </a:r>
            <a:r>
              <a:rPr lang="ko-KR" altLang="en-US" dirty="0"/>
              <a:t>규정하지는 못한다</a:t>
            </a:r>
            <a:r>
              <a:rPr lang="en-US" altLang="ko-KR" dirty="0"/>
              <a:t>. </a:t>
            </a:r>
          </a:p>
          <a:p>
            <a:endParaRPr lang="ko-KR" altLang="en-US" dirty="0"/>
          </a:p>
        </p:txBody>
      </p:sp>
    </p:spTree>
    <p:extLst>
      <p:ext uri="{BB962C8B-B14F-4D97-AF65-F5344CB8AC3E}">
        <p14:creationId xmlns:p14="http://schemas.microsoft.com/office/powerpoint/2010/main" val="251944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학회 활동</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a:t>British Association for the Study of Religions (BASR)</a:t>
            </a:r>
          </a:p>
          <a:p>
            <a:r>
              <a:rPr lang="en-US" altLang="ko-KR" dirty="0"/>
              <a:t>European Association for the Study of Religion (EASR)</a:t>
            </a:r>
          </a:p>
          <a:p>
            <a:r>
              <a:rPr lang="en-US" altLang="ko-KR" dirty="0"/>
              <a:t>Society for the Study of Native American Religious Traditions (SSNART)</a:t>
            </a:r>
          </a:p>
          <a:p>
            <a:r>
              <a:rPr lang="en-US" altLang="ko-KR" dirty="0"/>
              <a:t>Oxford Centre for Animal Ethics</a:t>
            </a:r>
          </a:p>
          <a:p>
            <a:r>
              <a:rPr lang="en-US" altLang="ko-KR" dirty="0"/>
              <a:t>Native American and Indigenous Studies Association (NAISA)</a:t>
            </a:r>
          </a:p>
          <a:p>
            <a:r>
              <a:rPr lang="en-US" altLang="ko-KR" dirty="0" smtClean="0"/>
              <a:t>American </a:t>
            </a:r>
            <a:r>
              <a:rPr lang="en-US" altLang="ko-KR" dirty="0"/>
              <a:t>Academy of Religion (AAR)</a:t>
            </a:r>
          </a:p>
          <a:p>
            <a:endParaRPr lang="ko-KR" altLang="en-US" dirty="0"/>
          </a:p>
        </p:txBody>
      </p:sp>
    </p:spTree>
    <p:extLst>
      <p:ext uri="{BB962C8B-B14F-4D97-AF65-F5344CB8AC3E}">
        <p14:creationId xmlns:p14="http://schemas.microsoft.com/office/powerpoint/2010/main" val="281627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Framework of etiquette</a:t>
            </a:r>
            <a:endParaRPr lang="ko-KR" altLang="en-US" dirty="0"/>
          </a:p>
        </p:txBody>
      </p:sp>
      <p:sp>
        <p:nvSpPr>
          <p:cNvPr id="3" name="내용 개체 틀 2"/>
          <p:cNvSpPr>
            <a:spLocks noGrp="1"/>
          </p:cNvSpPr>
          <p:nvPr>
            <p:ph idx="1"/>
          </p:nvPr>
        </p:nvSpPr>
        <p:spPr/>
        <p:txBody>
          <a:bodyPr>
            <a:normAutofit fontScale="92500" lnSpcReduction="10000"/>
          </a:bodyPr>
          <a:lstStyle/>
          <a:p>
            <a:r>
              <a:rPr lang="ko-KR" altLang="en-US" dirty="0" smtClean="0"/>
              <a:t>생명을 유지하기 위해서는 다른 생명을 죽여야 한다는 것</a:t>
            </a:r>
            <a:r>
              <a:rPr lang="en-US" altLang="ko-KR" dirty="0" smtClean="0"/>
              <a:t>. </a:t>
            </a:r>
          </a:p>
          <a:p>
            <a:r>
              <a:rPr lang="ko-KR" altLang="en-US" dirty="0" smtClean="0"/>
              <a:t>이 폭력의 사이클에서 벗어날 길이 없다는 것</a:t>
            </a:r>
            <a:r>
              <a:rPr lang="en-US" altLang="ko-KR" dirty="0" smtClean="0"/>
              <a:t>. </a:t>
            </a:r>
          </a:p>
          <a:p>
            <a:r>
              <a:rPr lang="ko-KR" altLang="en-US" dirty="0" smtClean="0"/>
              <a:t>여기서 벗어나기 위해 </a:t>
            </a:r>
            <a:r>
              <a:rPr lang="en-US" altLang="ko-KR" dirty="0" smtClean="0"/>
              <a:t>‘</a:t>
            </a:r>
            <a:r>
              <a:rPr lang="ko-KR" altLang="en-US" dirty="0" smtClean="0"/>
              <a:t>나</a:t>
            </a:r>
            <a:r>
              <a:rPr lang="en-US" altLang="ko-KR" dirty="0" smtClean="0"/>
              <a:t>’</a:t>
            </a:r>
            <a:r>
              <a:rPr lang="ko-KR" altLang="en-US" dirty="0" smtClean="0"/>
              <a:t>를 죽이는 것은 </a:t>
            </a:r>
            <a:r>
              <a:rPr lang="en-US" altLang="ko-KR" dirty="0" smtClean="0"/>
              <a:t>‘</a:t>
            </a:r>
            <a:r>
              <a:rPr lang="ko-KR" altLang="en-US" dirty="0" smtClean="0"/>
              <a:t>나</a:t>
            </a:r>
            <a:r>
              <a:rPr lang="en-US" altLang="ko-KR" dirty="0" smtClean="0"/>
              <a:t>’</a:t>
            </a:r>
            <a:r>
              <a:rPr lang="ko-KR" altLang="en-US" dirty="0" smtClean="0"/>
              <a:t>와 더불어 살고 있는 무수한 생명체에 잔인한 폭력을 행사하는 일이라는 것</a:t>
            </a:r>
            <a:r>
              <a:rPr lang="en-US" altLang="ko-KR" dirty="0" smtClean="0"/>
              <a:t>.</a:t>
            </a:r>
          </a:p>
          <a:p>
            <a:r>
              <a:rPr lang="ko-KR" altLang="en-US" dirty="0" smtClean="0"/>
              <a:t>그렇다면 해결책은 무엇인가</a:t>
            </a:r>
            <a:r>
              <a:rPr lang="en-US" altLang="ko-KR" dirty="0" smtClean="0"/>
              <a:t>? </a:t>
            </a:r>
            <a:r>
              <a:rPr lang="ko-KR" altLang="en-US" dirty="0" smtClean="0"/>
              <a:t>나의 삶을 지탱하기 위해 </a:t>
            </a:r>
            <a:r>
              <a:rPr lang="en-US" altLang="ko-KR" dirty="0" smtClean="0"/>
              <a:t>‘</a:t>
            </a:r>
            <a:r>
              <a:rPr lang="ko-KR" altLang="en-US" dirty="0" smtClean="0"/>
              <a:t>그들</a:t>
            </a:r>
            <a:r>
              <a:rPr lang="en-US" altLang="ko-KR" dirty="0" smtClean="0"/>
              <a:t>’</a:t>
            </a:r>
            <a:r>
              <a:rPr lang="ko-KR" altLang="en-US" dirty="0" smtClean="0"/>
              <a:t>에게 어쩔 수 없이 폭력을 저지르지만</a:t>
            </a:r>
            <a:r>
              <a:rPr lang="en-US" altLang="ko-KR" dirty="0" smtClean="0"/>
              <a:t>, ‘</a:t>
            </a:r>
            <a:r>
              <a:rPr lang="ko-KR" altLang="en-US" dirty="0" smtClean="0"/>
              <a:t>그들</a:t>
            </a:r>
            <a:r>
              <a:rPr lang="en-US" altLang="ko-KR" dirty="0" smtClean="0"/>
              <a:t>’</a:t>
            </a:r>
            <a:r>
              <a:rPr lang="ko-KR" altLang="en-US" dirty="0" smtClean="0"/>
              <a:t>과 계속 관계를 맺기 위해서 어떠해야 하는가</a:t>
            </a:r>
            <a:r>
              <a:rPr lang="en-US" altLang="ko-KR" dirty="0" smtClean="0"/>
              <a:t>?</a:t>
            </a:r>
            <a:r>
              <a:rPr lang="ko-KR" altLang="en-US" dirty="0" smtClean="0"/>
              <a:t> </a:t>
            </a:r>
            <a:endParaRPr lang="ko-KR" altLang="en-US" dirty="0"/>
          </a:p>
        </p:txBody>
      </p:sp>
    </p:spTree>
    <p:extLst>
      <p:ext uri="{BB962C8B-B14F-4D97-AF65-F5344CB8AC3E}">
        <p14:creationId xmlns:p14="http://schemas.microsoft.com/office/powerpoint/2010/main" val="1957946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20000"/>
          </a:bodyPr>
          <a:lstStyle/>
          <a:p>
            <a:r>
              <a:rPr lang="en-US" altLang="ko-KR" dirty="0" smtClean="0"/>
              <a:t>“interspecies </a:t>
            </a:r>
            <a:r>
              <a:rPr lang="en-US" altLang="ko-KR" dirty="0" err="1" smtClean="0"/>
              <a:t>relationality</a:t>
            </a:r>
            <a:r>
              <a:rPr lang="en-US" altLang="ko-KR" dirty="0" smtClean="0"/>
              <a:t>”</a:t>
            </a:r>
          </a:p>
          <a:p>
            <a:r>
              <a:rPr lang="en-US" altLang="ko-KR" dirty="0" smtClean="0"/>
              <a:t>“other-than-human-persons”: </a:t>
            </a:r>
            <a:r>
              <a:rPr lang="en-US" altLang="ko-KR" dirty="0" err="1" smtClean="0"/>
              <a:t>spritual</a:t>
            </a:r>
            <a:r>
              <a:rPr lang="en-US" altLang="ko-KR" dirty="0" smtClean="0"/>
              <a:t> beings, rocks, corns, eagles….</a:t>
            </a:r>
          </a:p>
          <a:p>
            <a:r>
              <a:rPr lang="en-US" altLang="ko-KR" dirty="0" smtClean="0"/>
              <a:t>“social”: a larger-than-human community.</a:t>
            </a:r>
          </a:p>
          <a:p>
            <a:r>
              <a:rPr lang="en-US" altLang="ko-KR" dirty="0" smtClean="0"/>
              <a:t>Religion as a way of dealing with the eating of relational and related beings(213).</a:t>
            </a:r>
          </a:p>
          <a:p>
            <a:r>
              <a:rPr lang="ko-KR" altLang="en-US" dirty="0" smtClean="0"/>
              <a:t>절제와 되돌려줌</a:t>
            </a:r>
            <a:r>
              <a:rPr lang="en-US" altLang="ko-KR" dirty="0" smtClean="0"/>
              <a:t>(giving up, giving back: taboo, sacrifice)</a:t>
            </a:r>
          </a:p>
          <a:p>
            <a:r>
              <a:rPr lang="en-US" altLang="ko-KR" dirty="0" smtClean="0"/>
              <a:t>Limit</a:t>
            </a:r>
            <a:r>
              <a:rPr lang="ko-KR" altLang="en-US" dirty="0" smtClean="0"/>
              <a:t>을 두기</a:t>
            </a:r>
            <a:r>
              <a:rPr lang="en-US" altLang="ko-KR" dirty="0" smtClean="0"/>
              <a:t>, </a:t>
            </a:r>
            <a:r>
              <a:rPr lang="ko-KR" altLang="en-US" dirty="0" smtClean="0"/>
              <a:t>되갚기</a:t>
            </a:r>
            <a:r>
              <a:rPr lang="en-US" altLang="ko-KR" dirty="0" smtClean="0"/>
              <a:t>--</a:t>
            </a:r>
            <a:r>
              <a:rPr lang="en-US" altLang="ko-KR" dirty="0" smtClean="0">
                <a:sym typeface="Wingdings" pitchFamily="2" charset="2"/>
              </a:rPr>
              <a:t> “Religion is about disciplined living.”(213)</a:t>
            </a:r>
            <a:endParaRPr lang="en-US" altLang="ko-KR" dirty="0" smtClean="0"/>
          </a:p>
          <a:p>
            <a:endParaRPr lang="en-US" altLang="ko-KR" dirty="0" smtClean="0"/>
          </a:p>
          <a:p>
            <a:endParaRPr lang="ko-KR"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20000"/>
          </a:bodyPr>
          <a:lstStyle/>
          <a:p>
            <a:r>
              <a:rPr lang="en-US" altLang="ko-KR" dirty="0" smtClean="0"/>
              <a:t>Religion is diffused throughout the lives of embodied, located, and </a:t>
            </a:r>
            <a:r>
              <a:rPr lang="en-US" altLang="ko-KR" dirty="0" err="1" smtClean="0"/>
              <a:t>performative</a:t>
            </a:r>
            <a:r>
              <a:rPr lang="en-US" altLang="ko-KR" dirty="0" smtClean="0"/>
              <a:t>  persons. </a:t>
            </a:r>
          </a:p>
          <a:p>
            <a:r>
              <a:rPr lang="en-US" altLang="ko-KR" dirty="0" smtClean="0"/>
              <a:t>It entails negotiations between the need to consume others and the need to maintain both diversity and (larger-than-human) community. </a:t>
            </a:r>
          </a:p>
          <a:p>
            <a:r>
              <a:rPr lang="en-US" altLang="ko-KR" dirty="0" smtClean="0"/>
              <a:t>It entails negotiations between intimates and strangers-both often defined when rules are made explicit about who can legitimately have sex with whom(214).</a:t>
            </a:r>
            <a:endParaRPr lang="ko-KR"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lnSpcReduction="10000"/>
          </a:bodyPr>
          <a:lstStyle/>
          <a:p>
            <a:r>
              <a:rPr lang="en-US" altLang="ko-KR" dirty="0" smtClean="0"/>
              <a:t>Religion is not always and definitely “nice” but commonly excludes and opposes those who perform their personhood and world-making differently.</a:t>
            </a:r>
          </a:p>
          <a:p>
            <a:r>
              <a:rPr lang="en-US" altLang="ko-KR" dirty="0" smtClean="0"/>
              <a:t>Static texts(religious or academic ones) do not define religion. This is achieved in the ongoing fluid fusions that emerge when people seek to bring imagination into intimate reality. (214)</a:t>
            </a:r>
            <a:endParaRPr lang="ko-KR"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The evolution of religion, or origins</a:t>
            </a:r>
            <a:endParaRPr lang="ko-KR" altLang="en-US" dirty="0"/>
          </a:p>
        </p:txBody>
      </p:sp>
      <p:sp>
        <p:nvSpPr>
          <p:cNvPr id="3" name="내용 개체 틀 2"/>
          <p:cNvSpPr>
            <a:spLocks noGrp="1"/>
          </p:cNvSpPr>
          <p:nvPr>
            <p:ph idx="1"/>
          </p:nvPr>
        </p:nvSpPr>
        <p:spPr/>
        <p:txBody>
          <a:bodyPr/>
          <a:lstStyle/>
          <a:p>
            <a:r>
              <a:rPr lang="en-US" altLang="ko-KR" dirty="0" smtClean="0"/>
              <a:t>As an etiquette of cross-species communications.</a:t>
            </a:r>
          </a:p>
          <a:p>
            <a:r>
              <a:rPr lang="en-US" altLang="ko-KR" dirty="0" smtClean="0"/>
              <a:t>The etiquettes of interspecies </a:t>
            </a:r>
            <a:r>
              <a:rPr lang="en-US" altLang="ko-KR" dirty="0" err="1" smtClean="0"/>
              <a:t>relationality</a:t>
            </a:r>
            <a:endParaRPr lang="en-US" altLang="ko-KR" dirty="0" smtClean="0"/>
          </a:p>
          <a:p>
            <a:r>
              <a:rPr lang="en-US" altLang="ko-KR" dirty="0" smtClean="0"/>
              <a:t>Etiquettes in a larger-than-human world.</a:t>
            </a:r>
          </a:p>
          <a:p>
            <a:r>
              <a:rPr lang="en-US" altLang="ko-KR" dirty="0" smtClean="0"/>
              <a:t>Not interiority but </a:t>
            </a:r>
            <a:r>
              <a:rPr lang="en-US" altLang="ko-KR" dirty="0" err="1" smtClean="0"/>
              <a:t>relationality</a:t>
            </a:r>
            <a:r>
              <a:rPr lang="en-US" altLang="ko-KR" dirty="0" smtClean="0"/>
              <a:t>.</a:t>
            </a:r>
          </a:p>
          <a:p>
            <a:r>
              <a:rPr lang="ko-KR" altLang="en-US" dirty="0" smtClean="0"/>
              <a:t>인간에게만</a:t>
            </a:r>
            <a:r>
              <a:rPr lang="en-US" altLang="ko-KR" dirty="0" smtClean="0"/>
              <a:t> </a:t>
            </a:r>
            <a:r>
              <a:rPr lang="ko-KR" altLang="en-US" dirty="0" smtClean="0"/>
              <a:t>국한되지 않으며 그럴 필요도 없다</a:t>
            </a:r>
            <a:r>
              <a:rPr lang="en-US" altLang="ko-KR" dirty="0" smtClean="0"/>
              <a:t>. </a:t>
            </a:r>
            <a:r>
              <a:rPr lang="ko-KR" altLang="en-US" dirty="0" smtClean="0"/>
              <a:t>동물의</a:t>
            </a:r>
            <a:r>
              <a:rPr lang="en-US" altLang="ko-KR" dirty="0" smtClean="0"/>
              <a:t> </a:t>
            </a:r>
            <a:r>
              <a:rPr lang="ko-KR" altLang="en-US" dirty="0" smtClean="0"/>
              <a:t>종교도 말할 수 있다</a:t>
            </a:r>
            <a:r>
              <a:rPr lang="en-US" altLang="ko-KR" dirty="0" smtClean="0"/>
              <a:t>.</a:t>
            </a:r>
          </a:p>
          <a:p>
            <a:endParaRPr lang="en-US" altLang="ko-KR" dirty="0" smtClean="0"/>
          </a:p>
          <a:p>
            <a:endParaRPr lang="ko-KR"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10000"/>
          </a:bodyPr>
          <a:lstStyle/>
          <a:p>
            <a:r>
              <a:rPr lang="en-US" altLang="ko-KR" dirty="0" smtClean="0"/>
              <a:t>Buddhism and football</a:t>
            </a:r>
          </a:p>
          <a:p>
            <a:r>
              <a:rPr lang="en-US" altLang="ko-KR" dirty="0" smtClean="0"/>
              <a:t>Non-religion</a:t>
            </a:r>
          </a:p>
          <a:p>
            <a:r>
              <a:rPr lang="en-US" altLang="ko-KR" dirty="0" err="1" smtClean="0"/>
              <a:t>Voudou</a:t>
            </a:r>
            <a:r>
              <a:rPr lang="en-US" altLang="ko-KR" dirty="0" smtClean="0"/>
              <a:t> and art</a:t>
            </a:r>
          </a:p>
          <a:p>
            <a:r>
              <a:rPr lang="en-US" altLang="ko-KR" dirty="0" smtClean="0"/>
              <a:t>Religion is an everyday matter of people living lives among others in a multi-species, relational and participative world.</a:t>
            </a:r>
          </a:p>
          <a:p>
            <a:r>
              <a:rPr lang="en-US" altLang="ko-KR" dirty="0" smtClean="0"/>
              <a:t>Religion in this world is an aspect of </a:t>
            </a:r>
            <a:r>
              <a:rPr lang="en-US" altLang="ko-KR" dirty="0" err="1" smtClean="0"/>
              <a:t>relationality</a:t>
            </a:r>
            <a:r>
              <a:rPr lang="en-US" altLang="ko-KR" dirty="0" smtClean="0"/>
              <a:t>. It is </a:t>
            </a:r>
            <a:r>
              <a:rPr lang="en-US" altLang="ko-KR" dirty="0" err="1" smtClean="0"/>
              <a:t>performative</a:t>
            </a:r>
            <a:r>
              <a:rPr lang="en-US" altLang="ko-KR" dirty="0" smtClean="0"/>
              <a:t> and material (embodied, emplaced, generative).  </a:t>
            </a:r>
            <a:r>
              <a:rPr lang="ko-KR" altLang="en-US" dirty="0" smtClean="0"/>
              <a:t> </a:t>
            </a:r>
            <a:endParaRPr lang="ko-KR"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20000"/>
          </a:bodyPr>
          <a:lstStyle/>
          <a:p>
            <a:r>
              <a:rPr lang="en-US" altLang="ko-KR" dirty="0" smtClean="0"/>
              <a:t>Religion is seen in the locally specific disciplines of giving up and giving back. It is an acknowledgement that humans are not the only important beings and therefore cannot consume freely without penalty. </a:t>
            </a:r>
          </a:p>
          <a:p>
            <a:r>
              <a:rPr lang="en-US" altLang="ko-KR" dirty="0" smtClean="0"/>
              <a:t>Finding the society of others important, people maintain community (among and beyond humanity) by disciplined living. Others are given rooms and room is expected in return.</a:t>
            </a:r>
            <a:endParaRPr lang="ko-KR"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Autofit/>
          </a:bodyPr>
          <a:lstStyle/>
          <a:p>
            <a:r>
              <a:rPr lang="en-US" altLang="ko-KR" sz="4800" b="1" dirty="0" smtClean="0"/>
              <a:t>Religion is a negotiation between persons who dwell together in this relational, material, participative world</a:t>
            </a:r>
            <a:endParaRPr lang="ko-KR" altLang="en-US" sz="48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782" y="1600200"/>
            <a:ext cx="7920435" cy="4525963"/>
          </a:xfrm>
        </p:spPr>
      </p:pic>
    </p:spTree>
    <p:extLst>
      <p:ext uri="{BB962C8B-B14F-4D97-AF65-F5344CB8AC3E}">
        <p14:creationId xmlns:p14="http://schemas.microsoft.com/office/powerpoint/2010/main" val="138259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편저</a:t>
            </a:r>
            <a:r>
              <a:rPr lang="en-US" altLang="ko-KR" dirty="0" smtClean="0"/>
              <a:t>(14</a:t>
            </a:r>
            <a:r>
              <a:rPr lang="ko-KR" altLang="en-US" dirty="0" smtClean="0"/>
              <a:t>권</a:t>
            </a:r>
            <a:r>
              <a:rPr lang="en-US" altLang="ko-KR" dirty="0" smtClean="0"/>
              <a:t>)</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b="1" dirty="0" smtClean="0"/>
              <a:t>Sensual Religion: Religion and the Five Senses (2018)</a:t>
            </a:r>
          </a:p>
          <a:p>
            <a:r>
              <a:rPr lang="en-US" altLang="ko-KR" b="1" dirty="0" smtClean="0"/>
              <a:t>Handbook of Contemporary Animism (2013)</a:t>
            </a:r>
          </a:p>
          <a:p>
            <a:r>
              <a:rPr lang="en-US" altLang="ko-KR" b="1" dirty="0" smtClean="0"/>
              <a:t>Religions in Focus: New Approaches to Tradition and Co</a:t>
            </a:r>
            <a:r>
              <a:rPr lang="en-US" altLang="ko-KR" b="1" dirty="0"/>
              <a:t>n</a:t>
            </a:r>
            <a:r>
              <a:rPr lang="en-US" altLang="ko-KR" b="1" dirty="0" smtClean="0"/>
              <a:t>temporary Practices (2009) </a:t>
            </a:r>
          </a:p>
          <a:p>
            <a:r>
              <a:rPr lang="en-US" altLang="ko-KR" b="1" dirty="0"/>
              <a:t>Indigenous diasporas and dislocations (</a:t>
            </a:r>
            <a:r>
              <a:rPr lang="en-US" altLang="ko-KR" b="1" dirty="0" smtClean="0"/>
              <a:t>2005)</a:t>
            </a:r>
          </a:p>
          <a:p>
            <a:r>
              <a:rPr lang="en-US" altLang="ko-KR" b="1" dirty="0"/>
              <a:t>Ritual and Religious Belief: a reader (</a:t>
            </a:r>
            <a:r>
              <a:rPr lang="en-US" altLang="ko-KR" b="1" dirty="0" smtClean="0"/>
              <a:t>2005)</a:t>
            </a:r>
          </a:p>
          <a:p>
            <a:r>
              <a:rPr lang="en-US" altLang="ko-KR" b="1" dirty="0"/>
              <a:t>The Paganism Reader (</a:t>
            </a:r>
            <a:r>
              <a:rPr lang="en-US" altLang="ko-KR" b="1" dirty="0" smtClean="0"/>
              <a:t>2004)</a:t>
            </a:r>
            <a:endParaRPr lang="en-US" altLang="ko-KR" b="1" dirty="0"/>
          </a:p>
          <a:p>
            <a:r>
              <a:rPr lang="en-US" altLang="ko-KR" b="1" dirty="0"/>
              <a:t>Researching Paganisms (</a:t>
            </a:r>
            <a:r>
              <a:rPr lang="en-US" altLang="ko-KR" b="1" dirty="0" smtClean="0"/>
              <a:t>2004)</a:t>
            </a:r>
            <a:endParaRPr lang="en-US" altLang="ko-KR" b="1" dirty="0"/>
          </a:p>
          <a:p>
            <a:r>
              <a:rPr lang="en-US" altLang="ko-KR" b="1" dirty="0"/>
              <a:t>Historical Dictionary of Shamanism (2004)</a:t>
            </a:r>
          </a:p>
          <a:p>
            <a:endParaRPr lang="en-US" altLang="ko-KR" dirty="0"/>
          </a:p>
          <a:p>
            <a:endParaRPr lang="en-US" altLang="ko-KR" dirty="0"/>
          </a:p>
          <a:p>
            <a:endParaRPr lang="en-US" altLang="ko-KR" dirty="0" smtClean="0"/>
          </a:p>
          <a:p>
            <a:endParaRPr lang="ko-KR" altLang="en-US" dirty="0"/>
          </a:p>
        </p:txBody>
      </p:sp>
    </p:spTree>
    <p:extLst>
      <p:ext uri="{BB962C8B-B14F-4D97-AF65-F5344CB8AC3E}">
        <p14:creationId xmlns:p14="http://schemas.microsoft.com/office/powerpoint/2010/main" val="417849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normAutofit fontScale="85000" lnSpcReduction="10000"/>
          </a:bodyPr>
          <a:lstStyle/>
          <a:p>
            <a:r>
              <a:rPr lang="en-US" altLang="ko-KR" b="1" dirty="0"/>
              <a:t>Shamanism: A Reader (2003) </a:t>
            </a:r>
          </a:p>
          <a:p>
            <a:r>
              <a:rPr lang="en-US" altLang="ko-KR" b="1" dirty="0"/>
              <a:t>Indigenous religious </a:t>
            </a:r>
            <a:r>
              <a:rPr lang="en-US" altLang="ko-KR" b="1" dirty="0" smtClean="0"/>
              <a:t>music </a:t>
            </a:r>
            <a:r>
              <a:rPr lang="en-US" altLang="ko-KR" b="1" dirty="0"/>
              <a:t>(</a:t>
            </a:r>
            <a:r>
              <a:rPr lang="en-US" altLang="ko-KR" b="1" dirty="0" smtClean="0"/>
              <a:t>2000) </a:t>
            </a:r>
          </a:p>
          <a:p>
            <a:r>
              <a:rPr lang="en-US" altLang="ko-KR" b="1" dirty="0"/>
              <a:t>Law and Religion in Contemporary Society: Communities, Individualism and the State (2000)</a:t>
            </a:r>
          </a:p>
          <a:p>
            <a:r>
              <a:rPr lang="en-US" altLang="ko-KR" b="1" dirty="0"/>
              <a:t>Indigenous Religions: A Companion (2000)</a:t>
            </a:r>
          </a:p>
          <a:p>
            <a:r>
              <a:rPr lang="en-US" altLang="ko-KR" b="1" dirty="0"/>
              <a:t>Paganism Today: Witches, Druids, the Goddess and Ancient Earth Traditions for the Twenty-First Century (</a:t>
            </a:r>
            <a:r>
              <a:rPr lang="en-US" altLang="ko-KR" b="1" dirty="0" smtClean="0"/>
              <a:t>1996)</a:t>
            </a:r>
            <a:endParaRPr lang="en-US" altLang="ko-KR" b="1" dirty="0"/>
          </a:p>
          <a:p>
            <a:r>
              <a:rPr lang="en-US" altLang="ko-KR" b="1" dirty="0"/>
              <a:t>Words Remembered, Texts </a:t>
            </a:r>
            <a:r>
              <a:rPr lang="en-US" altLang="ko-KR" b="1" dirty="0" smtClean="0"/>
              <a:t>Renewed (1995)</a:t>
            </a:r>
            <a:endParaRPr lang="en-US" altLang="ko-KR" b="1" dirty="0"/>
          </a:p>
          <a:p>
            <a:endParaRPr lang="ko-KR" altLang="en-US" dirty="0"/>
          </a:p>
        </p:txBody>
      </p:sp>
    </p:spTree>
    <p:extLst>
      <p:ext uri="{BB962C8B-B14F-4D97-AF65-F5344CB8AC3E}">
        <p14:creationId xmlns:p14="http://schemas.microsoft.com/office/powerpoint/2010/main" val="216598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Book </a:t>
            </a:r>
            <a:r>
              <a:rPr lang="en-US" altLang="ko-KR" dirty="0" smtClean="0"/>
              <a:t>chapters(36</a:t>
            </a:r>
            <a:r>
              <a:rPr lang="ko-KR" altLang="en-US" dirty="0" smtClean="0"/>
              <a:t>편</a:t>
            </a:r>
            <a:r>
              <a:rPr lang="en-US" altLang="ko-KR" dirty="0" smtClean="0"/>
              <a:t>)</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b="1" dirty="0"/>
              <a:t>Relational health: Animists, shamans and the practice of well-being (</a:t>
            </a:r>
            <a:r>
              <a:rPr lang="en-US" altLang="ko-KR" b="1" dirty="0" smtClean="0"/>
              <a:t>2014)</a:t>
            </a:r>
            <a:endParaRPr lang="en-US" altLang="ko-KR" dirty="0"/>
          </a:p>
          <a:p>
            <a:r>
              <a:rPr lang="en-US" altLang="ko-KR" b="1" dirty="0"/>
              <a:t>Pagan studies or the study of paganisms? A case study in the study of religions (2014)</a:t>
            </a:r>
            <a:endParaRPr lang="en-US" altLang="ko-KR" dirty="0"/>
          </a:p>
          <a:p>
            <a:r>
              <a:rPr lang="en-US" altLang="ko-KR" b="1" dirty="0"/>
              <a:t>Animist realism in indigenous novels and other literature (</a:t>
            </a:r>
            <a:r>
              <a:rPr lang="en-US" altLang="ko-KR" b="1" dirty="0" smtClean="0"/>
              <a:t>2013)</a:t>
            </a:r>
          </a:p>
          <a:p>
            <a:r>
              <a:rPr lang="en-US" altLang="ko-KR" b="1" dirty="0"/>
              <a:t>Why study indigenous religions? (</a:t>
            </a:r>
            <a:r>
              <a:rPr lang="en-US" altLang="ko-KR" b="1" dirty="0" smtClean="0"/>
              <a:t>2013)</a:t>
            </a:r>
          </a:p>
          <a:p>
            <a:r>
              <a:rPr lang="en-US" altLang="ko-KR" b="1" dirty="0"/>
              <a:t>Indigenous </a:t>
            </a:r>
            <a:r>
              <a:rPr lang="en-US" altLang="ko-KR" b="1" dirty="0" err="1"/>
              <a:t>spiritualities</a:t>
            </a:r>
            <a:r>
              <a:rPr lang="en-US" altLang="ko-KR" b="1" dirty="0"/>
              <a:t> (</a:t>
            </a:r>
            <a:r>
              <a:rPr lang="en-US" altLang="ko-KR" b="1" dirty="0" smtClean="0"/>
              <a:t>2012)</a:t>
            </a:r>
          </a:p>
          <a:p>
            <a:r>
              <a:rPr lang="en-US" altLang="ko-KR" b="1" dirty="0"/>
              <a:t>Ritual is etiquette in the larger than human world: the two wildernesses of contemporary eco-Paganism (2012)</a:t>
            </a:r>
            <a:endParaRPr lang="en-US" altLang="ko-KR" dirty="0"/>
          </a:p>
          <a:p>
            <a:r>
              <a:rPr lang="en-US" altLang="ko-KR" b="1" dirty="0"/>
              <a:t>Field research: participant observation (</a:t>
            </a:r>
            <a:r>
              <a:rPr lang="en-US" altLang="ko-KR" b="1" dirty="0" smtClean="0"/>
              <a:t>2011)</a:t>
            </a:r>
            <a:endParaRPr lang="en-US" altLang="ko-KR" dirty="0"/>
          </a:p>
          <a:p>
            <a:endParaRPr lang="en-US" altLang="ko-KR" dirty="0"/>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329181829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4533</Words>
  <Application>Microsoft Office PowerPoint</Application>
  <PresentationFormat>화면 슬라이드 쇼(4:3)</PresentationFormat>
  <Paragraphs>358</Paragraphs>
  <Slides>68</Slides>
  <Notes>0</Notes>
  <HiddenSlides>0</HiddenSlides>
  <MMClips>0</MMClips>
  <ScaleCrop>false</ScaleCrop>
  <HeadingPairs>
    <vt:vector size="4" baseType="variant">
      <vt:variant>
        <vt:lpstr>테마</vt:lpstr>
      </vt:variant>
      <vt:variant>
        <vt:i4>1</vt:i4>
      </vt:variant>
      <vt:variant>
        <vt:lpstr>슬라이드 제목</vt:lpstr>
      </vt:variant>
      <vt:variant>
        <vt:i4>68</vt:i4>
      </vt:variant>
    </vt:vector>
  </HeadingPairs>
  <TitlesOfParts>
    <vt:vector size="69" baseType="lpstr">
      <vt:lpstr>Office 테마</vt:lpstr>
      <vt:lpstr>Graham Harvey, Food, Sex, and Strangers: Understanding Religion as Everyday Life, Acumen, 2013. </vt:lpstr>
      <vt:lpstr>Graham Harvey</vt:lpstr>
      <vt:lpstr>Donner Symposium ‘Religion and Food’ in June, 2014.</vt:lpstr>
      <vt:lpstr>PowerPoint 프레젠테이션</vt:lpstr>
      <vt:lpstr>현재 참여하고 있는 새로운 종교연구 틀을 만드는 작업</vt:lpstr>
      <vt:lpstr>학회 활동</vt:lpstr>
      <vt:lpstr>편저(14권)</vt:lpstr>
      <vt:lpstr>PowerPoint 프레젠테이션</vt:lpstr>
      <vt:lpstr>Book chapters(36편)</vt:lpstr>
      <vt:lpstr>PowerPoint 프레젠테이션</vt:lpstr>
      <vt:lpstr>이 책이 갖는 중요성</vt:lpstr>
      <vt:lpstr>헌사(獻詞)</vt:lpstr>
      <vt:lpstr>책의 구성</vt:lpstr>
      <vt:lpstr>책의 3부분</vt:lpstr>
      <vt:lpstr>From the review of Doreen M. McFarlane</vt:lpstr>
      <vt:lpstr>Te Pakaka Tawhai</vt:lpstr>
      <vt:lpstr>Manuel A. Vásquez</vt:lpstr>
      <vt:lpstr>제목: 음식, 섹스, 이방인, 일상</vt:lpstr>
      <vt:lpstr>지금도 종교는 진행형</vt:lpstr>
      <vt:lpstr>2장과 3장</vt:lpstr>
      <vt:lpstr>4장</vt:lpstr>
      <vt:lpstr>5장</vt:lpstr>
      <vt:lpstr>6-9 (사례를 통해 종교를 재정의하는 일이 필요함을 밝힘)</vt:lpstr>
      <vt:lpstr>6-9 (사례를 통해 종교를 재정의하는 일이 필요함을 밝힘)</vt:lpstr>
      <vt:lpstr>10-11 (앞의 논의를 이어받아 좀 더 진행함)</vt:lpstr>
      <vt:lpstr>10-11 (앞의 논의를 이어받아 좀 더 진행함)</vt:lpstr>
      <vt:lpstr>Of god and goats-외계인의 질문</vt:lpstr>
      <vt:lpstr>준비동작 4가지</vt:lpstr>
      <vt:lpstr>1. 걷기</vt:lpstr>
      <vt:lpstr>2. 의자가 아닌 것을 그리기</vt:lpstr>
      <vt:lpstr>3. 사진에 대한 질문</vt:lpstr>
      <vt:lpstr> Kachina mask</vt:lpstr>
      <vt:lpstr>4. Gesture</vt:lpstr>
      <vt:lpstr>PowerPoint 프레젠테이션</vt:lpstr>
      <vt:lpstr>우리에게 알려주는 것</vt:lpstr>
      <vt:lpstr>New Journey</vt:lpstr>
      <vt:lpstr>하비의 주장</vt:lpstr>
      <vt:lpstr>“Religion is etiquette in the real world.”</vt:lpstr>
      <vt:lpstr>우리가 착각하고 있는 것</vt:lpstr>
      <vt:lpstr>논의를 정리하는 두 가지 점</vt:lpstr>
      <vt:lpstr>Not Boring?</vt:lpstr>
      <vt:lpstr>다른 각도의 책상</vt:lpstr>
      <vt:lpstr>그 동안 종교연구가 해왔던 일</vt:lpstr>
      <vt:lpstr>PowerPoint 프레젠테이션</vt:lpstr>
      <vt:lpstr>PowerPoint 프레젠테이션</vt:lpstr>
      <vt:lpstr>이 책의 의도</vt:lpstr>
      <vt:lpstr>PowerPoint 프레젠테이션</vt:lpstr>
      <vt:lpstr>세속이라는 구분</vt:lpstr>
      <vt:lpstr>신과 같은 관찰자</vt:lpstr>
      <vt:lpstr>PowerPoint 프레젠테이션</vt:lpstr>
      <vt:lpstr>4가지 점</vt:lpstr>
      <vt:lpstr>elsewhere</vt:lpstr>
      <vt:lpstr>카렌 바라드(Karen Barad)</vt:lpstr>
      <vt:lpstr>PowerPoint 프레젠테이션</vt:lpstr>
      <vt:lpstr>새로운 시각의 장점</vt:lpstr>
      <vt:lpstr>PowerPoint 프레젠테이션</vt:lpstr>
      <vt:lpstr>PowerPoint 프레젠테이션</vt:lpstr>
      <vt:lpstr>PowerPoint 프레젠테이션</vt:lpstr>
      <vt:lpstr>폐쇄회로에서 벗어나기</vt:lpstr>
      <vt:lpstr>Framework of etiquette</vt:lpstr>
      <vt:lpstr>PowerPoint 프레젠테이션</vt:lpstr>
      <vt:lpstr>PowerPoint 프레젠테이션</vt:lpstr>
      <vt:lpstr>PowerPoint 프레젠테이션</vt:lpstr>
      <vt:lpstr>The evolution of religion, or origins</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user1</dc:creator>
  <cp:lastModifiedBy>Kircheis</cp:lastModifiedBy>
  <cp:revision>106</cp:revision>
  <dcterms:created xsi:type="dcterms:W3CDTF">2017-04-11T08:15:59Z</dcterms:created>
  <dcterms:modified xsi:type="dcterms:W3CDTF">2017-04-14T05:01:12Z</dcterms:modified>
</cp:coreProperties>
</file>